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348" r:id="rId2"/>
    <p:sldId id="349" r:id="rId3"/>
    <p:sldId id="296" r:id="rId4"/>
    <p:sldId id="293" r:id="rId5"/>
    <p:sldId id="297" r:id="rId6"/>
    <p:sldId id="319" r:id="rId7"/>
    <p:sldId id="320" r:id="rId8"/>
    <p:sldId id="313" r:id="rId9"/>
    <p:sldId id="315" r:id="rId10"/>
    <p:sldId id="321" r:id="rId11"/>
    <p:sldId id="322" r:id="rId12"/>
    <p:sldId id="325" r:id="rId13"/>
    <p:sldId id="326" r:id="rId14"/>
    <p:sldId id="327" r:id="rId15"/>
    <p:sldId id="331" r:id="rId16"/>
    <p:sldId id="328" r:id="rId17"/>
    <p:sldId id="329" r:id="rId18"/>
    <p:sldId id="330" r:id="rId19"/>
    <p:sldId id="332" r:id="rId20"/>
    <p:sldId id="323" r:id="rId21"/>
    <p:sldId id="344" r:id="rId22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9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126" autoAdjust="0"/>
  </p:normalViewPr>
  <p:slideViewPr>
    <p:cSldViewPr>
      <p:cViewPr varScale="1">
        <p:scale>
          <a:sx n="108" d="100"/>
          <a:sy n="108" d="100"/>
        </p:scale>
        <p:origin x="162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63;&#1072;&#1085;&#1099;&#1096;&#1077;&#1074;&#1072;&#1058;&#1042;.OBR\Desktop\&#1054;&#1062;&#1045;&#1053;&#1050;&#1040;%20&#1050;&#1040;&#1063;&#1045;&#1057;&#1058;&#1042;&#1040;\2018-2019%20&#1091;&#1095;.&#1075;&#1086;&#1076;\&#1042;&#1055;&#1056;%20&#1072;&#1087;&#1088;&#1077;&#1083;&#1100;%202019\6%20&#1082;&#1083;&#1072;&#1089;&#1089;\&#1057;&#1087;&#1088;&#1072;&#1074;&#1082;&#1072;%206%20&#1082;&#1083;%202019%20&#1075;&#1086;&#1076;\&#1042;&#1055;&#1056;%206%20&#1082;&#1083;%202016-2017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63;&#1072;&#1085;&#1099;&#1096;&#1077;&#1074;&#1072;&#1058;&#1042;.OBR\Desktop\&#1054;&#1062;&#1045;&#1053;&#1050;&#1040;%20&#1050;&#1040;&#1063;&#1045;&#1057;&#1058;&#1042;&#1040;\2018-2019%20&#1091;&#1095;.&#1075;&#1086;&#1076;\&#1042;&#1055;&#1056;%20&#1072;&#1087;&#1088;&#1077;&#1083;&#1100;%202019\6%20&#1082;&#1083;&#1072;&#1089;&#1089;\&#1057;&#1087;&#1088;&#1072;&#1074;&#1082;&#1072;%206%20&#1082;&#1083;%202019%20&#1075;&#1086;&#1076;\&#1042;&#1055;&#1056;%206%20&#1082;&#1083;%202016-2017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63;&#1072;&#1085;&#1099;&#1096;&#1077;&#1074;&#1072;&#1058;&#1042;.OBR\Desktop\&#1054;&#1062;&#1045;&#1053;&#1050;&#1040;%20&#1050;&#1040;&#1063;&#1045;&#1057;&#1058;&#1042;&#1040;\2018-2019%20&#1091;&#1095;.&#1075;&#1086;&#1076;\&#1042;&#1055;&#1056;%20&#1072;&#1087;&#1088;&#1077;&#1083;&#1100;%202019\6%20&#1082;&#1083;&#1072;&#1089;&#1089;\&#1057;&#1087;&#1088;&#1072;&#1074;&#1082;&#1072;%206%20&#1082;&#1083;%202019%20&#1075;&#1086;&#1076;\&#1042;&#1055;&#1056;%206%20&#1082;&#1083;%202016-2017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63;&#1072;&#1085;&#1099;&#1096;&#1077;&#1074;&#1072;&#1058;&#1042;.OBR\Desktop\&#1054;&#1062;&#1045;&#1053;&#1050;&#1040;%20&#1050;&#1040;&#1063;&#1045;&#1057;&#1058;&#1042;&#1040;\2018-2019%20&#1091;&#1095;.&#1075;&#1086;&#1076;\&#1042;&#1055;&#1056;%20&#1072;&#1087;&#1088;&#1077;&#1083;&#1100;%202019\6%20&#1082;&#1083;&#1072;&#1089;&#1089;\&#1057;&#1087;&#1088;&#1072;&#1074;&#1082;&#1072;%206%20&#1082;&#1083;%202019%20&#1075;&#1086;&#1076;\&#1042;&#1055;&#1056;%206%20&#1082;&#1083;%202016-2017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44;&#1086;&#1084;&#1086;&#1081;%20&#1088;&#1072;&#1073;&#1086;&#1090;&#1072;\&#1050;&#1085;&#1080;&#1075;&#1072;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44;&#1086;&#1084;&#1086;&#1081;%20&#1088;&#1072;&#1073;&#1086;&#1090;&#1072;\&#1050;&#1085;&#1080;&#1075;&#1072;1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63;&#1072;&#1085;&#1099;&#1096;&#1077;&#1074;&#1072;&#1058;&#1042;.OBR\Desktop\&#1057;&#1087;&#1088;&#1072;&#1074;&#1082;&#1072;%20&#1042;&#1055;&#1056;%205%20&#1082;&#1083;_2019\&#1042;&#1055;&#1056;%205%20&#1082;&#1083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63;&#1072;&#1085;&#1099;&#1096;&#1077;&#1074;&#1072;&#1058;&#1042;.OBR\Desktop\&#1057;&#1087;&#1088;&#1072;&#1074;&#1082;&#1072;%20&#1042;&#1055;&#1056;%205%20&#1082;&#1083;_2019\&#1042;&#1055;&#1056;%205%20&#1082;&#1083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Лист1!$B$10</c:f>
              <c:strCache>
                <c:ptCount val="1"/>
                <c:pt idx="0">
                  <c:v>2018-2019 уч.год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Лист1!$A$11:$A$14</c:f>
              <c:strCache>
                <c:ptCount val="4"/>
                <c:pt idx="0">
                  <c:v>1-4 классы</c:v>
                </c:pt>
                <c:pt idx="1">
                  <c:v>5-9 классы</c:v>
                </c:pt>
                <c:pt idx="2">
                  <c:v>10-11классы</c:v>
                </c:pt>
                <c:pt idx="3">
                  <c:v>Общая успеваемость</c:v>
                </c:pt>
              </c:strCache>
            </c:strRef>
          </c:cat>
          <c:val>
            <c:numRef>
              <c:f>Лист1!$B$11:$B$14</c:f>
              <c:numCache>
                <c:formatCode>0%</c:formatCode>
                <c:ptCount val="4"/>
                <c:pt idx="0">
                  <c:v>0.9700000000000002</c:v>
                </c:pt>
                <c:pt idx="1">
                  <c:v>0.98</c:v>
                </c:pt>
                <c:pt idx="2">
                  <c:v>0.94000000000000061</c:v>
                </c:pt>
                <c:pt idx="3">
                  <c:v>0.9700000000000002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49-486A-9647-D53AC67881A5}"/>
            </c:ext>
          </c:extLst>
        </c:ser>
        <c:ser>
          <c:idx val="1"/>
          <c:order val="1"/>
          <c:tx>
            <c:strRef>
              <c:f>Лист1!$C$10</c:f>
              <c:strCache>
                <c:ptCount val="1"/>
                <c:pt idx="0">
                  <c:v>2017-2018 уч.год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235124205661478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949-486A-9647-D53AC67881A5}"/>
                </c:ext>
              </c:extLst>
            </c:dLbl>
            <c:dLbl>
              <c:idx val="1"/>
              <c:layout>
                <c:manualLayout>
                  <c:x val="3.697284806470255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949-486A-9647-D53AC67881A5}"/>
                </c:ext>
              </c:extLst>
            </c:dLbl>
            <c:dLbl>
              <c:idx val="3"/>
              <c:layout>
                <c:manualLayout>
                  <c:x val="3.9283651068746352E-2"/>
                  <c:y val="-1.38888888888889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949-486A-9647-D53AC67881A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Лист1!$A$11:$A$14</c:f>
              <c:strCache>
                <c:ptCount val="4"/>
                <c:pt idx="0">
                  <c:v>1-4 классы</c:v>
                </c:pt>
                <c:pt idx="1">
                  <c:v>5-9 классы</c:v>
                </c:pt>
                <c:pt idx="2">
                  <c:v>10-11классы</c:v>
                </c:pt>
                <c:pt idx="3">
                  <c:v>Общая успеваемость</c:v>
                </c:pt>
              </c:strCache>
            </c:strRef>
          </c:cat>
          <c:val>
            <c:numRef>
              <c:f>Лист1!$C$11:$C$14</c:f>
              <c:numCache>
                <c:formatCode>0%</c:formatCode>
                <c:ptCount val="4"/>
                <c:pt idx="0">
                  <c:v>0.96000000000000063</c:v>
                </c:pt>
                <c:pt idx="1">
                  <c:v>0.96000000000000063</c:v>
                </c:pt>
                <c:pt idx="2">
                  <c:v>0.95000000000000062</c:v>
                </c:pt>
                <c:pt idx="3">
                  <c:v>0.96000000000000063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949-486A-9647-D53AC67881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4401408"/>
        <c:axId val="64402944"/>
        <c:axId val="0"/>
      </c:bar3DChart>
      <c:catAx>
        <c:axId val="6440140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4402944"/>
        <c:crosses val="autoZero"/>
        <c:auto val="1"/>
        <c:lblAlgn val="ctr"/>
        <c:lblOffset val="100"/>
        <c:noMultiLvlLbl val="0"/>
      </c:catAx>
      <c:valAx>
        <c:axId val="64402944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crossAx val="64401408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ru-RU" sz="1600" b="1" i="0" u="none" strike="noStrike" baseline="0">
                <a:latin typeface="Arial Narrow" pitchFamily="34" charset="0"/>
              </a:rPr>
              <a:t>Сравнительная характеристика успеваемости и качества знаний обучающихся по учебному предмету "русский язык"</a:t>
            </a:r>
            <a:endParaRPr lang="ru-RU" sz="1600">
              <a:latin typeface="Arial Narrow" pitchFamily="34" charset="0"/>
            </a:endParaRPr>
          </a:p>
        </c:rich>
      </c:tx>
      <c:layout>
        <c:manualLayout>
          <c:xMode val="edge"/>
          <c:yMode val="edge"/>
          <c:x val="0.19264420894756573"/>
          <c:y val="2.7777813692819498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'русский язык'!$A$40</c:f>
              <c:strCache>
                <c:ptCount val="1"/>
                <c:pt idx="0">
                  <c:v>6 класс (2018-2019 уч.г.)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5007771881867403E-3"/>
                  <c:y val="-1.14548377356418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B9E6-45BF-94E8-8ABD1B3BC7D1}"/>
                </c:ext>
              </c:extLst>
            </c:dLbl>
            <c:dLbl>
              <c:idx val="1"/>
              <c:layout>
                <c:manualLayout>
                  <c:x val="-2.5062656641604009E-3"/>
                  <c:y val="-1.97044284022010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9E6-45BF-94E8-8ABD1B3BC7D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'русский язык'!$B$39:$C$39</c:f>
              <c:strCache>
                <c:ptCount val="2"/>
                <c:pt idx="0">
                  <c:v>Успеваемость</c:v>
                </c:pt>
                <c:pt idx="1">
                  <c:v>Качество знаний</c:v>
                </c:pt>
              </c:strCache>
            </c:strRef>
          </c:cat>
          <c:val>
            <c:numRef>
              <c:f>'русский язык'!$B$40:$C$40</c:f>
              <c:numCache>
                <c:formatCode>0.0%</c:formatCode>
                <c:ptCount val="2"/>
                <c:pt idx="0">
                  <c:v>0.94499999999999995</c:v>
                </c:pt>
                <c:pt idx="1">
                  <c:v>0.41600000000000031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9E6-45BF-94E8-8ABD1B3BC7D1}"/>
            </c:ext>
          </c:extLst>
        </c:ser>
        <c:ser>
          <c:idx val="1"/>
          <c:order val="1"/>
          <c:tx>
            <c:strRef>
              <c:f>'русский язык'!$A$41</c:f>
              <c:strCache>
                <c:ptCount val="1"/>
                <c:pt idx="0">
                  <c:v>5 класс (2017-2018 уч.г.)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7543859649122921E-2"/>
                  <c:y val="-9.85221420110055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B9E6-45BF-94E8-8ABD1B3BC7D1}"/>
                </c:ext>
              </c:extLst>
            </c:dLbl>
            <c:dLbl>
              <c:idx val="1"/>
              <c:layout>
                <c:manualLayout>
                  <c:x val="2.5139845147081036E-2"/>
                  <c:y val="-1.08942553819337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B9E6-45BF-94E8-8ABD1B3BC7D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'русский язык'!$B$39:$C$39</c:f>
              <c:strCache>
                <c:ptCount val="2"/>
                <c:pt idx="0">
                  <c:v>Успеваемость</c:v>
                </c:pt>
                <c:pt idx="1">
                  <c:v>Качество знаний</c:v>
                </c:pt>
              </c:strCache>
            </c:strRef>
          </c:cat>
          <c:val>
            <c:numRef>
              <c:f>'русский язык'!$B$41:$C$41</c:f>
              <c:numCache>
                <c:formatCode>0.0%</c:formatCode>
                <c:ptCount val="2"/>
                <c:pt idx="0">
                  <c:v>0.91100000000000003</c:v>
                </c:pt>
                <c:pt idx="1">
                  <c:v>0.34300000000000008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9E6-45BF-94E8-8ABD1B3BC7D1}"/>
            </c:ext>
          </c:extLst>
        </c:ser>
        <c:ser>
          <c:idx val="2"/>
          <c:order val="2"/>
          <c:tx>
            <c:strRef>
              <c:f>'русский язык'!$A$42</c:f>
              <c:strCache>
                <c:ptCount val="1"/>
                <c:pt idx="0">
                  <c:v>4 класс (2016-2017 уч.г.)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2556390977443611E-2"/>
                  <c:y val="-2.62725712029346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B9E6-45BF-94E8-8ABD1B3BC7D1}"/>
                </c:ext>
              </c:extLst>
            </c:dLbl>
            <c:dLbl>
              <c:idx val="1"/>
              <c:layout>
                <c:manualLayout>
                  <c:x val="1.5037593984962405E-2"/>
                  <c:y val="-1.31362856014673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B9E6-45BF-94E8-8ABD1B3BC7D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'русский язык'!$B$39:$C$39</c:f>
              <c:strCache>
                <c:ptCount val="2"/>
                <c:pt idx="0">
                  <c:v>Успеваемость</c:v>
                </c:pt>
                <c:pt idx="1">
                  <c:v>Качество знаний</c:v>
                </c:pt>
              </c:strCache>
            </c:strRef>
          </c:cat>
          <c:val>
            <c:numRef>
              <c:f>'русский язык'!$B$42:$C$42</c:f>
              <c:numCache>
                <c:formatCode>0.0%</c:formatCode>
                <c:ptCount val="2"/>
                <c:pt idx="0" formatCode="0%">
                  <c:v>0.95200000000000062</c:v>
                </c:pt>
                <c:pt idx="1">
                  <c:v>0.72600000000000064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9E6-45BF-94E8-8ABD1B3BC7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7176704"/>
        <c:axId val="67186688"/>
        <c:axId val="0"/>
      </c:bar3DChart>
      <c:catAx>
        <c:axId val="6717670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67186688"/>
        <c:crosses val="autoZero"/>
        <c:auto val="1"/>
        <c:lblAlgn val="ctr"/>
        <c:lblOffset val="100"/>
        <c:noMultiLvlLbl val="0"/>
      </c:catAx>
      <c:valAx>
        <c:axId val="67186688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crossAx val="6717670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100" b="1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ru-RU" sz="1600" b="1" i="0" baseline="0">
                <a:latin typeface="Arial Narrow" pitchFamily="34" charset="0"/>
              </a:rPr>
              <a:t>Сравнительная характеристика успеваемости и качества знаний обучающихся по учебному предмету "математика" </a:t>
            </a:r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математика!$A$40</c:f>
              <c:strCache>
                <c:ptCount val="1"/>
                <c:pt idx="0">
                  <c:v>6 класс (2018-2019 уч.г.)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6.8728522336769784E-3"/>
                  <c:y val="-1.90023752969122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4DF-4C7B-A2F9-2B954C083E3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математика!$B$39:$C$39</c:f>
              <c:strCache>
                <c:ptCount val="2"/>
                <c:pt idx="0">
                  <c:v>Успеваемость</c:v>
                </c:pt>
                <c:pt idx="1">
                  <c:v>Качество знаний</c:v>
                </c:pt>
              </c:strCache>
            </c:strRef>
          </c:cat>
          <c:val>
            <c:numRef>
              <c:f>математика!$B$40:$C$40</c:f>
              <c:numCache>
                <c:formatCode>0.0%</c:formatCode>
                <c:ptCount val="2"/>
                <c:pt idx="0">
                  <c:v>0.96700000000000064</c:v>
                </c:pt>
                <c:pt idx="1">
                  <c:v>0.47800000000000031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DF-4C7B-A2F9-2B954C083E3B}"/>
            </c:ext>
          </c:extLst>
        </c:ser>
        <c:ser>
          <c:idx val="1"/>
          <c:order val="1"/>
          <c:tx>
            <c:strRef>
              <c:f>математика!$A$41</c:f>
              <c:strCache>
                <c:ptCount val="1"/>
                <c:pt idx="0">
                  <c:v>5 класс (2017-2018 уч.г.)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036655211913026E-2"/>
                  <c:y val="-1.90023752969122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4DF-4C7B-A2F9-2B954C083E3B}"/>
                </c:ext>
              </c:extLst>
            </c:dLbl>
            <c:dLbl>
              <c:idx val="1"/>
              <c:layout>
                <c:manualLayout>
                  <c:x val="6.8728522336769784E-3"/>
                  <c:y val="-2.85035629453681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4DF-4C7B-A2F9-2B954C083E3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математика!$B$39:$C$39</c:f>
              <c:strCache>
                <c:ptCount val="2"/>
                <c:pt idx="0">
                  <c:v>Успеваемость</c:v>
                </c:pt>
                <c:pt idx="1">
                  <c:v>Качество знаний</c:v>
                </c:pt>
              </c:strCache>
            </c:strRef>
          </c:cat>
          <c:val>
            <c:numRef>
              <c:f>математика!$B$41:$C$41</c:f>
              <c:numCache>
                <c:formatCode>0.0%</c:formatCode>
                <c:ptCount val="2"/>
                <c:pt idx="0">
                  <c:v>0.93700000000000061</c:v>
                </c:pt>
                <c:pt idx="1">
                  <c:v>0.47100000000000031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4DF-4C7B-A2F9-2B954C083E3B}"/>
            </c:ext>
          </c:extLst>
        </c:ser>
        <c:ser>
          <c:idx val="2"/>
          <c:order val="2"/>
          <c:tx>
            <c:strRef>
              <c:f>математика!$A$42</c:f>
              <c:strCache>
                <c:ptCount val="1"/>
                <c:pt idx="0">
                  <c:v>4 класс (2016-2017 уч.г.)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5200458190148777E-2"/>
                  <c:y val="-1.26682501979414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4DF-4C7B-A2F9-2B954C083E3B}"/>
                </c:ext>
              </c:extLst>
            </c:dLbl>
            <c:dLbl>
              <c:idx val="1"/>
              <c:layout>
                <c:manualLayout>
                  <c:x val="2.749140893470791E-2"/>
                  <c:y val="-1.26682501979414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4DF-4C7B-A2F9-2B954C083E3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математика!$B$39:$C$39</c:f>
              <c:strCache>
                <c:ptCount val="2"/>
                <c:pt idx="0">
                  <c:v>Успеваемость</c:v>
                </c:pt>
                <c:pt idx="1">
                  <c:v>Качество знаний</c:v>
                </c:pt>
              </c:strCache>
            </c:strRef>
          </c:cat>
          <c:val>
            <c:numRef>
              <c:f>математика!$B$42:$C$42</c:f>
              <c:numCache>
                <c:formatCode>0.0%</c:formatCode>
                <c:ptCount val="2"/>
                <c:pt idx="0">
                  <c:v>0.97900000000000065</c:v>
                </c:pt>
                <c:pt idx="1">
                  <c:v>0.74900000000000166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A4DF-4C7B-A2F9-2B954C083E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7234816"/>
        <c:axId val="67240704"/>
        <c:axId val="0"/>
      </c:bar3DChart>
      <c:catAx>
        <c:axId val="672348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67240704"/>
        <c:crosses val="autoZero"/>
        <c:auto val="1"/>
        <c:lblAlgn val="ctr"/>
        <c:lblOffset val="100"/>
        <c:noMultiLvlLbl val="0"/>
      </c:catAx>
      <c:valAx>
        <c:axId val="67240704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crossAx val="67234816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200" b="1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ru-RU" sz="1600" b="1" i="0" baseline="0">
                <a:latin typeface="Arial Narrow" pitchFamily="34" charset="0"/>
              </a:rPr>
              <a:t>Сравнительная характеристика успеваемости и качества знаний обучающихся по учебному предмету "история" </a:t>
            </a:r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история!$B$40</c:f>
              <c:strCache>
                <c:ptCount val="1"/>
                <c:pt idx="0">
                  <c:v>Успеваемость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227433182047424E-2"/>
                  <c:y val="-3.43347639484978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7F1-49E2-817B-623529E26E47}"/>
                </c:ext>
              </c:extLst>
            </c:dLbl>
            <c:dLbl>
              <c:idx val="1"/>
              <c:layout>
                <c:manualLayout>
                  <c:x val="2.6222894604135075E-2"/>
                  <c:y val="-2.57510729613735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7F1-49E2-817B-623529E26E4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история!$A$41:$A$42</c:f>
              <c:strCache>
                <c:ptCount val="2"/>
                <c:pt idx="0">
                  <c:v>6 класс (2018-2019 уч.г.)</c:v>
                </c:pt>
                <c:pt idx="1">
                  <c:v>5 класс (2017-2016 уч.г.)</c:v>
                </c:pt>
              </c:strCache>
            </c:strRef>
          </c:cat>
          <c:val>
            <c:numRef>
              <c:f>история!$B$41:$B$42</c:f>
              <c:numCache>
                <c:formatCode>0.0%</c:formatCode>
                <c:ptCount val="2"/>
                <c:pt idx="0">
                  <c:v>0.94899999999999995</c:v>
                </c:pt>
                <c:pt idx="1">
                  <c:v>0.95700000000000063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7F1-49E2-817B-623529E26E47}"/>
            </c:ext>
          </c:extLst>
        </c:ser>
        <c:ser>
          <c:idx val="1"/>
          <c:order val="1"/>
          <c:tx>
            <c:strRef>
              <c:f>история!$C$40</c:f>
              <c:strCache>
                <c:ptCount val="1"/>
                <c:pt idx="0">
                  <c:v>Качество знаний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4205748865355602E-2"/>
                  <c:y val="-2.86123032904148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7F1-49E2-817B-623529E26E47}"/>
                </c:ext>
              </c:extLst>
            </c:dLbl>
            <c:dLbl>
              <c:idx val="1"/>
              <c:layout>
                <c:manualLayout>
                  <c:x val="2.8240040342914791E-2"/>
                  <c:y val="-3.43347639484979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7F1-49E2-817B-623529E26E4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история!$A$41:$A$42</c:f>
              <c:strCache>
                <c:ptCount val="2"/>
                <c:pt idx="0">
                  <c:v>6 класс (2018-2019 уч.г.)</c:v>
                </c:pt>
                <c:pt idx="1">
                  <c:v>5 класс (2017-2016 уч.г.)</c:v>
                </c:pt>
              </c:strCache>
            </c:strRef>
          </c:cat>
          <c:val>
            <c:numRef>
              <c:f>история!$C$41:$C$42</c:f>
              <c:numCache>
                <c:formatCode>0.0%</c:formatCode>
                <c:ptCount val="2"/>
                <c:pt idx="0">
                  <c:v>0.45200000000000001</c:v>
                </c:pt>
                <c:pt idx="1">
                  <c:v>0.56799999999999995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7F1-49E2-817B-623529E26E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7291776"/>
        <c:axId val="67301760"/>
        <c:axId val="0"/>
      </c:bar3DChart>
      <c:catAx>
        <c:axId val="6729177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67301760"/>
        <c:crosses val="autoZero"/>
        <c:auto val="1"/>
        <c:lblAlgn val="ctr"/>
        <c:lblOffset val="100"/>
        <c:noMultiLvlLbl val="0"/>
      </c:catAx>
      <c:valAx>
        <c:axId val="67301760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crossAx val="67291776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100" b="1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ru-RU" sz="1600" b="1" i="0" u="none" strike="noStrike" baseline="0">
                <a:latin typeface="Arial Narrow" pitchFamily="34" charset="0"/>
              </a:rPr>
              <a:t>Сравнительная характеристика успеваемости и качества знаний обучающихся по учебному предмету "биология"</a:t>
            </a:r>
            <a:endParaRPr lang="ru-RU" sz="1600">
              <a:latin typeface="Arial Narrow" pitchFamily="34" charset="0"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биология!$B$38</c:f>
              <c:strCache>
                <c:ptCount val="1"/>
                <c:pt idx="0">
                  <c:v>Успеваемость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4652011834672237E-2"/>
                  <c:y val="-2.15633423180594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9159-4759-9406-FB9D329B00EE}"/>
                </c:ext>
              </c:extLst>
            </c:dLbl>
            <c:dLbl>
              <c:idx val="1"/>
              <c:layout>
                <c:manualLayout>
                  <c:x val="1.7094013807117611E-2"/>
                  <c:y val="-3.59389038634321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9159-4759-9406-FB9D329B00E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биология!$A$39:$A$40</c:f>
              <c:strCache>
                <c:ptCount val="2"/>
                <c:pt idx="0">
                  <c:v>6 класс (2018-2019 уч.г.)</c:v>
                </c:pt>
                <c:pt idx="1">
                  <c:v>5 класс (2017-2018 уч.г.)</c:v>
                </c:pt>
              </c:strCache>
            </c:strRef>
          </c:cat>
          <c:val>
            <c:numRef>
              <c:f>биология!$B$39:$B$40</c:f>
              <c:numCache>
                <c:formatCode>0.0%</c:formatCode>
                <c:ptCount val="2"/>
                <c:pt idx="0">
                  <c:v>0.96100000000000063</c:v>
                </c:pt>
                <c:pt idx="1">
                  <c:v>0.99460000000000004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159-4759-9406-FB9D329B00EE}"/>
            </c:ext>
          </c:extLst>
        </c:ser>
        <c:ser>
          <c:idx val="1"/>
          <c:order val="1"/>
          <c:tx>
            <c:strRef>
              <c:f>биология!$C$38</c:f>
              <c:strCache>
                <c:ptCount val="1"/>
                <c:pt idx="0">
                  <c:v>Качество знаний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1746025641789799E-2"/>
                  <c:y val="-2.5157232704402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9159-4759-9406-FB9D329B00EE}"/>
                </c:ext>
              </c:extLst>
            </c:dLbl>
            <c:dLbl>
              <c:idx val="1"/>
              <c:layout>
                <c:manualLayout>
                  <c:x val="2.9304023669344474E-2"/>
                  <c:y val="-3.23450134770890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9159-4759-9406-FB9D329B00E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биология!$A$39:$A$40</c:f>
              <c:strCache>
                <c:ptCount val="2"/>
                <c:pt idx="0">
                  <c:v>6 класс (2018-2019 уч.г.)</c:v>
                </c:pt>
                <c:pt idx="1">
                  <c:v>5 класс (2017-2018 уч.г.)</c:v>
                </c:pt>
              </c:strCache>
            </c:strRef>
          </c:cat>
          <c:val>
            <c:numRef>
              <c:f>биология!$C$39:$C$40</c:f>
              <c:numCache>
                <c:formatCode>0.0%</c:formatCode>
                <c:ptCount val="2"/>
                <c:pt idx="0">
                  <c:v>0.62900000000000156</c:v>
                </c:pt>
                <c:pt idx="1">
                  <c:v>0.65800000000000192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159-4759-9406-FB9D329B00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7340544"/>
        <c:axId val="67350528"/>
        <c:axId val="0"/>
      </c:bar3DChart>
      <c:catAx>
        <c:axId val="6734054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67350528"/>
        <c:crosses val="autoZero"/>
        <c:auto val="1"/>
        <c:lblAlgn val="ctr"/>
        <c:lblOffset val="100"/>
        <c:noMultiLvlLbl val="0"/>
      </c:catAx>
      <c:valAx>
        <c:axId val="67350528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crossAx val="6734054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200" b="1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Лист1!$B$16</c:f>
              <c:strCache>
                <c:ptCount val="1"/>
                <c:pt idx="0">
                  <c:v>2018-2019 уч.год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8673835125448077E-2"/>
                  <c:y val="-1.54142581888246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D76-4791-BE89-3D74A5D4F27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Лист1!$A$17:$A$20</c:f>
              <c:strCache>
                <c:ptCount val="4"/>
                <c:pt idx="0">
                  <c:v>1-4 классы</c:v>
                </c:pt>
                <c:pt idx="1">
                  <c:v>5-9 классы</c:v>
                </c:pt>
                <c:pt idx="2">
                  <c:v>10-11классы</c:v>
                </c:pt>
                <c:pt idx="3">
                  <c:v>Качественная успеваемость</c:v>
                </c:pt>
              </c:strCache>
            </c:strRef>
          </c:cat>
          <c:val>
            <c:numRef>
              <c:f>Лист1!$B$17:$B$20</c:f>
              <c:numCache>
                <c:formatCode>0%</c:formatCode>
                <c:ptCount val="4"/>
                <c:pt idx="0">
                  <c:v>0.61000000000000065</c:v>
                </c:pt>
                <c:pt idx="1">
                  <c:v>0.43000000000000033</c:v>
                </c:pt>
                <c:pt idx="2">
                  <c:v>0.49000000000000032</c:v>
                </c:pt>
                <c:pt idx="3" formatCode="0.0%">
                  <c:v>0.502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D76-4791-BE89-3D74A5D4F272}"/>
            </c:ext>
          </c:extLst>
        </c:ser>
        <c:ser>
          <c:idx val="1"/>
          <c:order val="1"/>
          <c:tx>
            <c:strRef>
              <c:f>Лист1!$C$16</c:f>
              <c:strCache>
                <c:ptCount val="1"/>
                <c:pt idx="0">
                  <c:v>2017-2018 уч.год</c:v>
                </c:pt>
              </c:strCache>
            </c:strRef>
          </c:tx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D76-4791-BE89-3D74A5D4F272}"/>
                </c:ext>
              </c:extLst>
            </c:dLbl>
            <c:dLbl>
              <c:idx val="1"/>
              <c:layout>
                <c:manualLayout>
                  <c:x val="3.1063321385902041E-2"/>
                  <c:y val="6.5510597302504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D76-4791-BE89-3D74A5D4F272}"/>
                </c:ext>
              </c:extLst>
            </c:dLbl>
            <c:dLbl>
              <c:idx val="2"/>
              <c:layout>
                <c:manualLayout>
                  <c:x val="1.9283114610673689E-2"/>
                  <c:y val="0.1008916171700768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D76-4791-BE89-3D74A5D4F272}"/>
                </c:ext>
              </c:extLst>
            </c:dLbl>
            <c:dLbl>
              <c:idx val="3"/>
              <c:layout>
                <c:manualLayout>
                  <c:x val="7.7395450568678914E-2"/>
                  <c:y val="0.1124522563357896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D76-4791-BE89-3D74A5D4F27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Лист1!$A$17:$A$20</c:f>
              <c:strCache>
                <c:ptCount val="4"/>
                <c:pt idx="0">
                  <c:v>1-4 классы</c:v>
                </c:pt>
                <c:pt idx="1">
                  <c:v>5-9 классы</c:v>
                </c:pt>
                <c:pt idx="2">
                  <c:v>10-11классы</c:v>
                </c:pt>
                <c:pt idx="3">
                  <c:v>Качественная успеваемость</c:v>
                </c:pt>
              </c:strCache>
            </c:strRef>
          </c:cat>
          <c:val>
            <c:numRef>
              <c:f>Лист1!$C$17:$C$20</c:f>
              <c:numCache>
                <c:formatCode>0%</c:formatCode>
                <c:ptCount val="4"/>
                <c:pt idx="0">
                  <c:v>0.61000000000000065</c:v>
                </c:pt>
                <c:pt idx="1">
                  <c:v>0.42000000000000032</c:v>
                </c:pt>
                <c:pt idx="2">
                  <c:v>0.48000000000000032</c:v>
                </c:pt>
                <c:pt idx="3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D76-4791-BE89-3D74A5D4F2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5022592"/>
        <c:axId val="65028480"/>
        <c:axId val="0"/>
      </c:bar3DChart>
      <c:catAx>
        <c:axId val="650225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5028480"/>
        <c:crosses val="autoZero"/>
        <c:auto val="1"/>
        <c:lblAlgn val="ctr"/>
        <c:lblOffset val="100"/>
        <c:noMultiLvlLbl val="0"/>
      </c:catAx>
      <c:valAx>
        <c:axId val="6502848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65022592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14"/>
              <c:spPr/>
              <c:txPr>
                <a:bodyPr/>
                <a:lstStyle/>
                <a:p>
                  <a:pPr>
                    <a:defRPr sz="1400" b="1">
                      <a:solidFill>
                        <a:srgbClr val="FF0000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4DF4-49D9-9B96-50311CBC748B}"/>
                </c:ext>
              </c:extLst>
            </c:dLbl>
            <c:dLbl>
              <c:idx val="15"/>
              <c:spPr/>
              <c:txPr>
                <a:bodyPr/>
                <a:lstStyle/>
                <a:p>
                  <a:pPr>
                    <a:defRPr sz="1400" b="1">
                      <a:solidFill>
                        <a:srgbClr val="FF0000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4DF4-49D9-9B96-50311CBC748B}"/>
                </c:ext>
              </c:extLst>
            </c:dLbl>
            <c:dLbl>
              <c:idx val="16"/>
              <c:spPr/>
              <c:txPr>
                <a:bodyPr/>
                <a:lstStyle/>
                <a:p>
                  <a:pPr>
                    <a:defRPr sz="1400" b="1">
                      <a:solidFill>
                        <a:srgbClr val="FF0000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4DF4-49D9-9B96-50311CBC748B}"/>
                </c:ext>
              </c:extLst>
            </c:dLbl>
            <c:dLbl>
              <c:idx val="17"/>
              <c:spPr/>
              <c:txPr>
                <a:bodyPr/>
                <a:lstStyle/>
                <a:p>
                  <a:pPr>
                    <a:defRPr sz="1400" b="1">
                      <a:solidFill>
                        <a:srgbClr val="FF0000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4DF4-49D9-9B96-50311CBC748B}"/>
                </c:ext>
              </c:extLst>
            </c:dLbl>
            <c:dLbl>
              <c:idx val="18"/>
              <c:spPr/>
              <c:txPr>
                <a:bodyPr/>
                <a:lstStyle/>
                <a:p>
                  <a:pPr>
                    <a:defRPr sz="1400" b="1">
                      <a:solidFill>
                        <a:srgbClr val="FF0000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4DF4-49D9-9B96-50311CBC748B}"/>
                </c:ext>
              </c:extLst>
            </c:dLbl>
            <c:dLbl>
              <c:idx val="19"/>
              <c:spPr/>
              <c:txPr>
                <a:bodyPr/>
                <a:lstStyle/>
                <a:p>
                  <a:pPr>
                    <a:defRPr sz="1400" b="1">
                      <a:solidFill>
                        <a:srgbClr val="FF0000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4DF4-49D9-9B96-50311CBC748B}"/>
                </c:ext>
              </c:extLst>
            </c:dLbl>
            <c:dLbl>
              <c:idx val="20"/>
              <c:spPr/>
              <c:txPr>
                <a:bodyPr/>
                <a:lstStyle/>
                <a:p>
                  <a:pPr>
                    <a:defRPr sz="1400" b="1">
                      <a:solidFill>
                        <a:srgbClr val="FF0000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4DF4-49D9-9B96-50311CBC748B}"/>
                </c:ext>
              </c:extLst>
            </c:dLbl>
            <c:dLbl>
              <c:idx val="21"/>
              <c:spPr/>
              <c:txPr>
                <a:bodyPr/>
                <a:lstStyle/>
                <a:p>
                  <a:pPr>
                    <a:defRPr sz="1400" b="1">
                      <a:solidFill>
                        <a:srgbClr val="FF0000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4DF4-49D9-9B96-50311CBC748B}"/>
                </c:ext>
              </c:extLst>
            </c:dLbl>
            <c:dLbl>
              <c:idx val="22"/>
              <c:spPr/>
              <c:txPr>
                <a:bodyPr/>
                <a:lstStyle/>
                <a:p>
                  <a:pPr>
                    <a:defRPr sz="1400" b="1">
                      <a:solidFill>
                        <a:srgbClr val="FF0000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4DF4-49D9-9B96-50311CBC748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Лист1!$A$46:$A$68</c:f>
              <c:strCache>
                <c:ptCount val="23"/>
                <c:pt idx="0">
                  <c:v>СОШ п.Бобровский</c:v>
                </c:pt>
                <c:pt idx="1">
                  <c:v>ООШ с.Тюли</c:v>
                </c:pt>
                <c:pt idx="2">
                  <c:v>ООШ д.Белогорье</c:v>
                </c:pt>
                <c:pt idx="3">
                  <c:v>ООШ д.Ягурьях</c:v>
                </c:pt>
                <c:pt idx="4">
                  <c:v>СОШ п.Кедровый</c:v>
                </c:pt>
                <c:pt idx="5">
                  <c:v>СОШ п.Луговской</c:v>
                </c:pt>
                <c:pt idx="6">
                  <c:v>СОШ п.Сибирский</c:v>
                </c:pt>
                <c:pt idx="7">
                  <c:v>СОШ с.Нялинское</c:v>
                </c:pt>
                <c:pt idx="8">
                  <c:v>СОШ с.Елизарово</c:v>
                </c:pt>
                <c:pt idx="9">
                  <c:v>СОШ с.Батово</c:v>
                </c:pt>
                <c:pt idx="10">
                  <c:v>СОШ п.Выкатной</c:v>
                </c:pt>
                <c:pt idx="11">
                  <c:v>СОШ д.Шапша</c:v>
                </c:pt>
                <c:pt idx="12">
                  <c:v>СОШ с.Цингалы</c:v>
                </c:pt>
                <c:pt idx="13">
                  <c:v>НОШ п.Горноправдинск</c:v>
                </c:pt>
                <c:pt idx="14">
                  <c:v>СОШ с.Кышик</c:v>
                </c:pt>
                <c:pt idx="15">
                  <c:v>СОШ д.Согом</c:v>
                </c:pt>
                <c:pt idx="16">
                  <c:v>СОШ п.Красноленинский</c:v>
                </c:pt>
                <c:pt idx="17">
                  <c:v>СОШ с.Троица</c:v>
                </c:pt>
                <c:pt idx="18">
                  <c:v>ООШ с.Реполово</c:v>
                </c:pt>
                <c:pt idx="19">
                  <c:v>ООШ п.Пырьях</c:v>
                </c:pt>
                <c:pt idx="20">
                  <c:v>СОШ с.Селиярово</c:v>
                </c:pt>
                <c:pt idx="21">
                  <c:v>СОШ п.Горноправдинск</c:v>
                </c:pt>
                <c:pt idx="22">
                  <c:v>СОШ п.Кирпичный</c:v>
                </c:pt>
              </c:strCache>
            </c:strRef>
          </c:cat>
          <c:val>
            <c:numRef>
              <c:f>Лист1!$B$46:$B$68</c:f>
              <c:numCache>
                <c:formatCode>0</c:formatCode>
                <c:ptCount val="23"/>
                <c:pt idx="0">
                  <c:v>75.8</c:v>
                </c:pt>
                <c:pt idx="1">
                  <c:v>69.2</c:v>
                </c:pt>
                <c:pt idx="2">
                  <c:v>63.1</c:v>
                </c:pt>
                <c:pt idx="3">
                  <c:v>61.8</c:v>
                </c:pt>
                <c:pt idx="4">
                  <c:v>60.5</c:v>
                </c:pt>
                <c:pt idx="5">
                  <c:v>59.2</c:v>
                </c:pt>
                <c:pt idx="6">
                  <c:v>57.8</c:v>
                </c:pt>
                <c:pt idx="7">
                  <c:v>57.6</c:v>
                </c:pt>
                <c:pt idx="8">
                  <c:v>57.1</c:v>
                </c:pt>
                <c:pt idx="9">
                  <c:v>56.7</c:v>
                </c:pt>
                <c:pt idx="10">
                  <c:v>54.8</c:v>
                </c:pt>
                <c:pt idx="11">
                  <c:v>51</c:v>
                </c:pt>
                <c:pt idx="12">
                  <c:v>50.7</c:v>
                </c:pt>
                <c:pt idx="13">
                  <c:v>50.2</c:v>
                </c:pt>
                <c:pt idx="14">
                  <c:v>49.3</c:v>
                </c:pt>
                <c:pt idx="15">
                  <c:v>47.5</c:v>
                </c:pt>
                <c:pt idx="16">
                  <c:v>45.9</c:v>
                </c:pt>
                <c:pt idx="17">
                  <c:v>42.1</c:v>
                </c:pt>
                <c:pt idx="18">
                  <c:v>38</c:v>
                </c:pt>
                <c:pt idx="19">
                  <c:v>36.4</c:v>
                </c:pt>
                <c:pt idx="20">
                  <c:v>34.4</c:v>
                </c:pt>
                <c:pt idx="21">
                  <c:v>33.300000000000004</c:v>
                </c:pt>
                <c:pt idx="22">
                  <c:v>31.4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D216-41AD-885E-C65CD1E664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4508672"/>
        <c:axId val="64510208"/>
        <c:axId val="0"/>
      </c:bar3DChart>
      <c:catAx>
        <c:axId val="645086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64510208"/>
        <c:crosses val="autoZero"/>
        <c:auto val="1"/>
        <c:lblAlgn val="ctr"/>
        <c:lblOffset val="100"/>
        <c:noMultiLvlLbl val="0"/>
      </c:catAx>
      <c:valAx>
        <c:axId val="64510208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645086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Количество выпускников, набравших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81-98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баллов на</a:t>
            </a:r>
            <a:r>
              <a:rPr lang="ru-RU" sz="1800" baseline="0" dirty="0">
                <a:latin typeface="Times New Roman" pitchFamily="18" charset="0"/>
                <a:cs typeface="Times New Roman" pitchFamily="18" charset="0"/>
              </a:rPr>
              <a:t> ЕГЭ</a:t>
            </a:r>
          </a:p>
          <a:p>
            <a:pPr>
              <a:defRPr sz="1800"/>
            </a:pPr>
            <a:endParaRPr lang="ru-RU" sz="1800" dirty="0"/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5.5555555555555558E-3"/>
                  <c:y val="-5.09259259259259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AF0-420C-A735-09ED3F2B1A06}"/>
                </c:ext>
              </c:extLst>
            </c:dLbl>
            <c:dLbl>
              <c:idx val="1"/>
              <c:layout>
                <c:manualLayout>
                  <c:x val="2.2222222222222251E-2"/>
                  <c:y val="-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AF0-420C-A735-09ED3F2B1A0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Лист1!$A$38:$A$39</c:f>
              <c:strCache>
                <c:ptCount val="2"/>
                <c:pt idx="0">
                  <c:v>2018 год</c:v>
                </c:pt>
                <c:pt idx="1">
                  <c:v>2019 год</c:v>
                </c:pt>
              </c:strCache>
            </c:strRef>
          </c:cat>
          <c:val>
            <c:numRef>
              <c:f>Лист1!$B$38:$B$39</c:f>
              <c:numCache>
                <c:formatCode>General</c:formatCode>
                <c:ptCount val="2"/>
                <c:pt idx="0">
                  <c:v>13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AF0-420C-A735-09ED3F2B1A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5349120"/>
        <c:axId val="65350656"/>
        <c:axId val="0"/>
      </c:bar3DChart>
      <c:catAx>
        <c:axId val="653491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65350656"/>
        <c:crosses val="autoZero"/>
        <c:auto val="1"/>
        <c:lblAlgn val="ctr"/>
        <c:lblOffset val="100"/>
        <c:noMultiLvlLbl val="0"/>
      </c:catAx>
      <c:valAx>
        <c:axId val="6535065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653491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chemeClr val="tx1"/>
                </a:solidFill>
              </a:defRPr>
            </a:pP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Аттестаты особого образца с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отличием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Лист1!$A$3:$A$7</c:f>
              <c:strCache>
                <c:ptCount val="5"/>
                <c:pt idx="0">
                  <c:v>2015 год</c:v>
                </c:pt>
                <c:pt idx="1">
                  <c:v>2016 год </c:v>
                </c:pt>
                <c:pt idx="2">
                  <c:v>2017 год</c:v>
                </c:pt>
                <c:pt idx="3">
                  <c:v>2018 год </c:v>
                </c:pt>
                <c:pt idx="4">
                  <c:v>2019 год</c:v>
                </c:pt>
              </c:strCache>
            </c:strRef>
          </c:cat>
          <c:val>
            <c:numRef>
              <c:f>Лист1!$B$3:$B$7</c:f>
              <c:numCache>
                <c:formatCode>General</c:formatCode>
                <c:ptCount val="5"/>
                <c:pt idx="0">
                  <c:v>18</c:v>
                </c:pt>
                <c:pt idx="1">
                  <c:v>12</c:v>
                </c:pt>
                <c:pt idx="2">
                  <c:v>21</c:v>
                </c:pt>
                <c:pt idx="3">
                  <c:v>14</c:v>
                </c:pt>
                <c:pt idx="4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83-4F4D-ACD3-642245F0F3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5378944"/>
        <c:axId val="65380736"/>
        <c:axId val="0"/>
      </c:bar3DChart>
      <c:catAx>
        <c:axId val="6537894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4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5380736"/>
        <c:crosses val="autoZero"/>
        <c:auto val="1"/>
        <c:lblAlgn val="ctr"/>
        <c:lblOffset val="100"/>
        <c:noMultiLvlLbl val="0"/>
      </c:catAx>
      <c:valAx>
        <c:axId val="6538073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653789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Лист1!$B$2</c:f>
              <c:strCache>
                <c:ptCount val="1"/>
                <c:pt idx="0">
                  <c:v>% успеваемости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7228889362885785E-3"/>
                  <c:y val="-1.97084177684749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64A-419C-8846-5AC8118A6D55}"/>
                </c:ext>
              </c:extLst>
            </c:dLbl>
            <c:dLbl>
              <c:idx val="1"/>
              <c:layout>
                <c:manualLayout>
                  <c:x val="1.3864818024263485E-2"/>
                  <c:y val="-1.70940170940171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64A-419C-8846-5AC8118A6D55}"/>
                </c:ext>
              </c:extLst>
            </c:dLbl>
            <c:dLbl>
              <c:idx val="2"/>
              <c:layout>
                <c:manualLayout>
                  <c:x val="6.9324090121317206E-3"/>
                  <c:y val="-2.05128205128205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64A-419C-8846-5AC8118A6D5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Лист1!$A$3:$A$5</c:f>
              <c:strCache>
                <c:ptCount val="3"/>
                <c:pt idx="0">
                  <c:v>русский язык</c:v>
                </c:pt>
                <c:pt idx="1">
                  <c:v>математика</c:v>
                </c:pt>
                <c:pt idx="2">
                  <c:v>окружающий мир</c:v>
                </c:pt>
              </c:strCache>
            </c:strRef>
          </c:cat>
          <c:val>
            <c:numRef>
              <c:f>Лист1!$B$3:$B$5</c:f>
              <c:numCache>
                <c:formatCode>0%</c:formatCode>
                <c:ptCount val="3"/>
                <c:pt idx="0">
                  <c:v>0.99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64A-419C-8846-5AC8118A6D55}"/>
            </c:ext>
          </c:extLst>
        </c:ser>
        <c:ser>
          <c:idx val="1"/>
          <c:order val="1"/>
          <c:tx>
            <c:strRef>
              <c:f>Лист1!$C$2</c:f>
              <c:strCache>
                <c:ptCount val="1"/>
                <c:pt idx="0">
                  <c:v>% качества знаний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0040439052570783E-2"/>
                  <c:y val="-1.02564102564102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64A-419C-8846-5AC8118A6D55}"/>
                </c:ext>
              </c:extLst>
            </c:dLbl>
            <c:dLbl>
              <c:idx val="1"/>
              <c:layout>
                <c:manualLayout>
                  <c:x val="3.4662045060658585E-2"/>
                  <c:y val="-1.36752136752136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64A-419C-8846-5AC8118A6D55}"/>
                </c:ext>
              </c:extLst>
            </c:dLbl>
            <c:dLbl>
              <c:idx val="2"/>
              <c:layout>
                <c:manualLayout>
                  <c:x val="3.2351242056614715E-2"/>
                  <c:y val="-6.83760683760683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64A-419C-8846-5AC8118A6D5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Лист1!$A$3:$A$5</c:f>
              <c:strCache>
                <c:ptCount val="3"/>
                <c:pt idx="0">
                  <c:v>русский язык</c:v>
                </c:pt>
                <c:pt idx="1">
                  <c:v>математика</c:v>
                </c:pt>
                <c:pt idx="2">
                  <c:v>окружающий мир</c:v>
                </c:pt>
              </c:strCache>
            </c:strRef>
          </c:cat>
          <c:val>
            <c:numRef>
              <c:f>Лист1!$C$3:$C$5</c:f>
              <c:numCache>
                <c:formatCode>0.0%</c:formatCode>
                <c:ptCount val="3"/>
                <c:pt idx="0">
                  <c:v>0.75400000000000011</c:v>
                </c:pt>
                <c:pt idx="1">
                  <c:v>0.83200000000000007</c:v>
                </c:pt>
                <c:pt idx="2">
                  <c:v>0.8650000000000001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64A-419C-8846-5AC8118A6D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5440384"/>
        <c:axId val="65450368"/>
        <c:axId val="0"/>
      </c:bar3DChart>
      <c:catAx>
        <c:axId val="6544038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400" b="1">
                <a:latin typeface="Arial Narrow" pitchFamily="34" charset="0"/>
              </a:defRPr>
            </a:pPr>
            <a:endParaRPr lang="ru-RU"/>
          </a:p>
        </c:txPr>
        <c:crossAx val="65450368"/>
        <c:crosses val="autoZero"/>
        <c:auto val="1"/>
        <c:lblAlgn val="ctr"/>
        <c:lblOffset val="100"/>
        <c:noMultiLvlLbl val="0"/>
      </c:catAx>
      <c:valAx>
        <c:axId val="65450368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crossAx val="65440384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100">
              <a:latin typeface="Arial Narrow" pitchFamily="34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 b="1" i="0" baseline="0">
                <a:latin typeface="Arial Narrow" pitchFamily="34" charset="0"/>
              </a:rPr>
              <a:t>Сравнительная характеристика успеваемости и качества знаний обучающихся по учебному предмету "русский язык" </a:t>
            </a:r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'русский язык'!$A$50</c:f>
              <c:strCache>
                <c:ptCount val="1"/>
                <c:pt idx="0">
                  <c:v>5 класс (2018-2019 уч.год)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7365304914150606E-3"/>
                  <c:y val="-1.92122958693563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B51-494D-A332-9A1328B996AF}"/>
                </c:ext>
              </c:extLst>
            </c:dLbl>
            <c:dLbl>
              <c:idx val="1"/>
              <c:layout>
                <c:manualLayout>
                  <c:x val="-1.4209591474245119E-2"/>
                  <c:y val="-2.6897214217099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B51-494D-A332-9A1328B996A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'русский язык'!$B$49:$C$49</c:f>
              <c:strCache>
                <c:ptCount val="2"/>
                <c:pt idx="0">
                  <c:v>Успеваемость</c:v>
                </c:pt>
                <c:pt idx="1">
                  <c:v>Качество знаний</c:v>
                </c:pt>
              </c:strCache>
            </c:strRef>
          </c:cat>
          <c:val>
            <c:numRef>
              <c:f>'русский язык'!$B$50:$C$50</c:f>
              <c:numCache>
                <c:formatCode>0.00%</c:formatCode>
                <c:ptCount val="2"/>
                <c:pt idx="0">
                  <c:v>0.94299999999999995</c:v>
                </c:pt>
                <c:pt idx="1">
                  <c:v>0.47700000000000031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B51-494D-A332-9A1328B996AF}"/>
            </c:ext>
          </c:extLst>
        </c:ser>
        <c:ser>
          <c:idx val="1"/>
          <c:order val="1"/>
          <c:tx>
            <c:strRef>
              <c:f>'русский язык'!$A$51</c:f>
              <c:strCache>
                <c:ptCount val="1"/>
                <c:pt idx="0">
                  <c:v>4 класс (2017-2018 уч.год)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8419182948490228E-2"/>
                  <c:y val="-2.30547550432276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B51-494D-A332-9A1328B996AF}"/>
                </c:ext>
              </c:extLst>
            </c:dLbl>
            <c:dLbl>
              <c:idx val="1"/>
              <c:layout>
                <c:manualLayout>
                  <c:x val="3.5523978685612925E-2"/>
                  <c:y val="-2.30547550432276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B51-494D-A332-9A1328B996A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'русский язык'!$B$49:$C$49</c:f>
              <c:strCache>
                <c:ptCount val="2"/>
                <c:pt idx="0">
                  <c:v>Успеваемость</c:v>
                </c:pt>
                <c:pt idx="1">
                  <c:v>Качество знаний</c:v>
                </c:pt>
              </c:strCache>
            </c:strRef>
          </c:cat>
          <c:val>
            <c:numRef>
              <c:f>'русский язык'!$B$51:$C$51</c:f>
              <c:numCache>
                <c:formatCode>0.00%</c:formatCode>
                <c:ptCount val="2"/>
                <c:pt idx="0" formatCode="0%">
                  <c:v>1</c:v>
                </c:pt>
                <c:pt idx="1">
                  <c:v>0.73300000000000065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B51-494D-A332-9A1328B996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5623936"/>
        <c:axId val="65625472"/>
        <c:axId val="0"/>
      </c:bar3DChart>
      <c:catAx>
        <c:axId val="656239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65625472"/>
        <c:crosses val="autoZero"/>
        <c:auto val="1"/>
        <c:lblAlgn val="ctr"/>
        <c:lblOffset val="100"/>
        <c:noMultiLvlLbl val="0"/>
      </c:catAx>
      <c:valAx>
        <c:axId val="65625472"/>
        <c:scaling>
          <c:orientation val="minMax"/>
        </c:scaling>
        <c:delete val="0"/>
        <c:axPos val="l"/>
        <c:majorGridlines/>
        <c:numFmt formatCode="0.00%" sourceLinked="1"/>
        <c:majorTickMark val="none"/>
        <c:minorTickMark val="none"/>
        <c:tickLblPos val="nextTo"/>
        <c:crossAx val="65623936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050" b="1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ru-RU" sz="1600" b="1" i="0" baseline="0">
                <a:latin typeface="Arial Narrow" pitchFamily="34" charset="0"/>
              </a:rPr>
              <a:t>Сравнительная характеристика успеваемости и качества знаний обучающихся по учебному предмету "математика" </a:t>
            </a:r>
            <a:endParaRPr lang="ru-RU" sz="1600">
              <a:latin typeface="Arial Narrow" pitchFamily="34" charset="0"/>
            </a:endParaRPr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математика!$H$33</c:f>
              <c:strCache>
                <c:ptCount val="1"/>
                <c:pt idx="0">
                  <c:v>Успеваемость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3300970873786409E-2"/>
                  <c:y val="-2.3054755043227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AEF-4689-88E8-9CD8F95443BB}"/>
                </c:ext>
              </c:extLst>
            </c:dLbl>
            <c:dLbl>
              <c:idx val="1"/>
              <c:layout>
                <c:manualLayout>
                  <c:x val="7.7669902912621651E-3"/>
                  <c:y val="-2.3054755043227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AEF-4689-88E8-9CD8F95443B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математика!$A$34:$A$35</c:f>
              <c:strCache>
                <c:ptCount val="2"/>
                <c:pt idx="0">
                  <c:v>5 класс (2018-2019 уч.г.)</c:v>
                </c:pt>
                <c:pt idx="1">
                  <c:v>4 класс (2017-2018 уч.г.)</c:v>
                </c:pt>
              </c:strCache>
            </c:strRef>
          </c:cat>
          <c:val>
            <c:numRef>
              <c:f>математика!$H$34:$H$35</c:f>
              <c:numCache>
                <c:formatCode>0.0%</c:formatCode>
                <c:ptCount val="2"/>
                <c:pt idx="0">
                  <c:v>0.96100000000000063</c:v>
                </c:pt>
                <c:pt idx="1">
                  <c:v>0.97600000000000064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AEF-4689-88E8-9CD8F95443BB}"/>
            </c:ext>
          </c:extLst>
        </c:ser>
        <c:ser>
          <c:idx val="1"/>
          <c:order val="1"/>
          <c:tx>
            <c:strRef>
              <c:f>математика!$I$33</c:f>
              <c:strCache>
                <c:ptCount val="1"/>
                <c:pt idx="0">
                  <c:v>Качество знаний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3656957928802592E-2"/>
                  <c:y val="-1.92122958693563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AEF-4689-88E8-9CD8F95443BB}"/>
                </c:ext>
              </c:extLst>
            </c:dLbl>
            <c:dLbl>
              <c:idx val="1"/>
              <c:layout>
                <c:manualLayout>
                  <c:x val="3.883495145631069E-2"/>
                  <c:y val="-2.3054755043227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AEF-4689-88E8-9CD8F95443B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математика!$A$34:$A$35</c:f>
              <c:strCache>
                <c:ptCount val="2"/>
                <c:pt idx="0">
                  <c:v>5 класс (2018-2019 уч.г.)</c:v>
                </c:pt>
                <c:pt idx="1">
                  <c:v>4 класс (2017-2018 уч.г.)</c:v>
                </c:pt>
              </c:strCache>
            </c:strRef>
          </c:cat>
          <c:val>
            <c:numRef>
              <c:f>математика!$I$34:$I$35</c:f>
              <c:numCache>
                <c:formatCode>0.0%</c:formatCode>
                <c:ptCount val="2"/>
                <c:pt idx="0">
                  <c:v>0.57500000000000062</c:v>
                </c:pt>
                <c:pt idx="1">
                  <c:v>0.7680000000000019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AEF-4689-88E8-9CD8F95443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7122688"/>
        <c:axId val="67124224"/>
        <c:axId val="0"/>
      </c:bar3DChart>
      <c:catAx>
        <c:axId val="671226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67124224"/>
        <c:crosses val="autoZero"/>
        <c:auto val="1"/>
        <c:lblAlgn val="ctr"/>
        <c:lblOffset val="100"/>
        <c:noMultiLvlLbl val="0"/>
      </c:catAx>
      <c:valAx>
        <c:axId val="67124224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crossAx val="67122688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100" b="1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Лист1!$B$9</c:f>
              <c:strCache>
                <c:ptCount val="1"/>
                <c:pt idx="0">
                  <c:v>% успеваемости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4109347442680775E-2"/>
                  <c:y val="-8.88888888888889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A29-42B3-B2C4-9972C0803286}"/>
                </c:ext>
              </c:extLst>
            </c:dLbl>
            <c:dLbl>
              <c:idx val="1"/>
              <c:layout>
                <c:manualLayout>
                  <c:x val="1.058201058201058E-2"/>
                  <c:y val="-1.18518518518518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A29-42B3-B2C4-9972C0803286}"/>
                </c:ext>
              </c:extLst>
            </c:dLbl>
            <c:dLbl>
              <c:idx val="2"/>
              <c:layout>
                <c:manualLayout>
                  <c:x val="1.5873015873015879E-2"/>
                  <c:y val="-1.77777777777777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A29-42B3-B2C4-9972C0803286}"/>
                </c:ext>
              </c:extLst>
            </c:dLbl>
            <c:dLbl>
              <c:idx val="3"/>
              <c:layout>
                <c:manualLayout>
                  <c:x val="2.4691358024691391E-2"/>
                  <c:y val="-2.07407407407407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A29-42B3-B2C4-9972C080328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Лист1!$A$10:$A$13</c:f>
              <c:strCache>
                <c:ptCount val="4"/>
                <c:pt idx="0">
                  <c:v>русский язык</c:v>
                </c:pt>
                <c:pt idx="1">
                  <c:v>математика</c:v>
                </c:pt>
                <c:pt idx="2">
                  <c:v>история</c:v>
                </c:pt>
                <c:pt idx="3">
                  <c:v>биология</c:v>
                </c:pt>
              </c:strCache>
            </c:strRef>
          </c:cat>
          <c:val>
            <c:numRef>
              <c:f>Лист1!$B$10:$B$13</c:f>
              <c:numCache>
                <c:formatCode>0.0%</c:formatCode>
                <c:ptCount val="4"/>
                <c:pt idx="0">
                  <c:v>0.94299999999999995</c:v>
                </c:pt>
                <c:pt idx="1">
                  <c:v>0.96100000000000008</c:v>
                </c:pt>
                <c:pt idx="2">
                  <c:v>0.97800000000000009</c:v>
                </c:pt>
                <c:pt idx="3">
                  <c:v>0.99399999999999999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A29-42B3-B2C4-9972C0803286}"/>
            </c:ext>
          </c:extLst>
        </c:ser>
        <c:ser>
          <c:idx val="1"/>
          <c:order val="1"/>
          <c:tx>
            <c:strRef>
              <c:f>Лист1!$C$9</c:f>
              <c:strCache>
                <c:ptCount val="1"/>
                <c:pt idx="0">
                  <c:v>% качества знаний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5873015873015879E-2"/>
                  <c:y val="-1.77777777777777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A29-42B3-B2C4-9972C0803286}"/>
                </c:ext>
              </c:extLst>
            </c:dLbl>
            <c:dLbl>
              <c:idx val="1"/>
              <c:layout>
                <c:manualLayout>
                  <c:x val="2.1164021164021166E-2"/>
                  <c:y val="-1.48148148148148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A29-42B3-B2C4-9972C0803286}"/>
                </c:ext>
              </c:extLst>
            </c:dLbl>
            <c:dLbl>
              <c:idx val="2"/>
              <c:layout>
                <c:manualLayout>
                  <c:x val="2.1164021164021166E-2"/>
                  <c:y val="-2.66666666666666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A29-42B3-B2C4-9972C0803286}"/>
                </c:ext>
              </c:extLst>
            </c:dLbl>
            <c:dLbl>
              <c:idx val="3"/>
              <c:layout>
                <c:manualLayout>
                  <c:x val="2.6455026455026485E-2"/>
                  <c:y val="-1.48148148148148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A29-42B3-B2C4-9972C080328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Лист1!$A$10:$A$13</c:f>
              <c:strCache>
                <c:ptCount val="4"/>
                <c:pt idx="0">
                  <c:v>русский язык</c:v>
                </c:pt>
                <c:pt idx="1">
                  <c:v>математика</c:v>
                </c:pt>
                <c:pt idx="2">
                  <c:v>история</c:v>
                </c:pt>
                <c:pt idx="3">
                  <c:v>биология</c:v>
                </c:pt>
              </c:strCache>
            </c:strRef>
          </c:cat>
          <c:val>
            <c:numRef>
              <c:f>Лист1!$C$10:$C$13</c:f>
              <c:numCache>
                <c:formatCode>0.0%</c:formatCode>
                <c:ptCount val="4"/>
                <c:pt idx="0">
                  <c:v>0.47700000000000004</c:v>
                </c:pt>
                <c:pt idx="1">
                  <c:v>0.57500000000000007</c:v>
                </c:pt>
                <c:pt idx="2">
                  <c:v>0.62900000000000011</c:v>
                </c:pt>
                <c:pt idx="3">
                  <c:v>0.64800000000000013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3A29-42B3-B2C4-9972C08032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7171456"/>
        <c:axId val="67172992"/>
        <c:axId val="0"/>
      </c:bar3DChart>
      <c:catAx>
        <c:axId val="6717145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67172992"/>
        <c:crosses val="autoZero"/>
        <c:auto val="1"/>
        <c:lblAlgn val="ctr"/>
        <c:lblOffset val="100"/>
        <c:noMultiLvlLbl val="0"/>
      </c:catAx>
      <c:valAx>
        <c:axId val="67172992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crossAx val="67171456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200" b="1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F560A6-0042-457C-A9FB-A804550AFD00}" type="datetimeFigureOut">
              <a:rPr lang="ru-RU" smtClean="0"/>
              <a:pPr/>
              <a:t>04.09.2021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6D11F8-28F1-404E-92C4-0491142F2D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7587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Район - 47%. </a:t>
            </a:r>
            <a:r>
              <a:rPr lang="en-US" dirty="0" smtClean="0"/>
              <a:t>7 </a:t>
            </a:r>
            <a:r>
              <a:rPr lang="ru-RU" dirty="0" smtClean="0"/>
              <a:t>школ, это 30%  достигли показателя 52% качества образования, указанного в 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стратегии социально-экономического развития </a:t>
            </a:r>
            <a:b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Ханты-Мансийского района. 70% школ (16 школ) будут это достигать в течении 13 лет.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E1D7FE0-CA00-4CDC-AFD7-1E72E29C1DEB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32015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Район - 47%. </a:t>
            </a:r>
            <a:r>
              <a:rPr lang="en-US" dirty="0" smtClean="0"/>
              <a:t>7 </a:t>
            </a:r>
            <a:r>
              <a:rPr lang="ru-RU" dirty="0" smtClean="0"/>
              <a:t>школ, это 30%  достигли показателя 52% качества образования, указанного в 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стратегии социально-экономического развития </a:t>
            </a:r>
            <a:b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Ханты-Мансийского района. 70% школ (16 школ) будут это достигать в течении 13 лет.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E1D7FE0-CA00-4CDC-AFD7-1E72E29C1DEB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1635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6D11F8-28F1-404E-92C4-0491142F2D22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1246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6A671-166F-46D4-A204-237831DC7615}" type="datetimeFigureOut">
              <a:rPr lang="ru-RU" smtClean="0"/>
              <a:pPr/>
              <a:t>04.09.2021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86938-A046-49EE-B20B-A4E8A58867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6A671-166F-46D4-A204-237831DC7615}" type="datetimeFigureOut">
              <a:rPr lang="ru-RU" smtClean="0"/>
              <a:pPr/>
              <a:t>04.09.2021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86938-A046-49EE-B20B-A4E8A58867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6A671-166F-46D4-A204-237831DC7615}" type="datetimeFigureOut">
              <a:rPr lang="ru-RU" smtClean="0"/>
              <a:pPr/>
              <a:t>04.09.2021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86938-A046-49EE-B20B-A4E8A58867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6A671-166F-46D4-A204-237831DC7615}" type="datetimeFigureOut">
              <a:rPr lang="ru-RU" smtClean="0"/>
              <a:pPr/>
              <a:t>04.09.2021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86938-A046-49EE-B20B-A4E8A58867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6A671-166F-46D4-A204-237831DC7615}" type="datetimeFigureOut">
              <a:rPr lang="ru-RU" smtClean="0"/>
              <a:pPr/>
              <a:t>04.09.2021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86938-A046-49EE-B20B-A4E8A58867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6A671-166F-46D4-A204-237831DC7615}" type="datetimeFigureOut">
              <a:rPr lang="ru-RU" smtClean="0"/>
              <a:pPr/>
              <a:t>04.09.2021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86938-A046-49EE-B20B-A4E8A58867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6A671-166F-46D4-A204-237831DC7615}" type="datetimeFigureOut">
              <a:rPr lang="ru-RU" smtClean="0"/>
              <a:pPr/>
              <a:t>04.09.2021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86938-A046-49EE-B20B-A4E8A58867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6A671-166F-46D4-A204-237831DC7615}" type="datetimeFigureOut">
              <a:rPr lang="ru-RU" smtClean="0"/>
              <a:pPr/>
              <a:t>04.09.2021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86938-A046-49EE-B20B-A4E8A58867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6A671-166F-46D4-A204-237831DC7615}" type="datetimeFigureOut">
              <a:rPr lang="ru-RU" smtClean="0"/>
              <a:pPr/>
              <a:t>04.09.2021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86938-A046-49EE-B20B-A4E8A58867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6A671-166F-46D4-A204-237831DC7615}" type="datetimeFigureOut">
              <a:rPr lang="ru-RU" smtClean="0"/>
              <a:pPr/>
              <a:t>04.09.2021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86938-A046-49EE-B20B-A4E8A58867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6A671-166F-46D4-A204-237831DC7615}" type="datetimeFigureOut">
              <a:rPr lang="ru-RU" smtClean="0"/>
              <a:pPr/>
              <a:t>04.09.2021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86938-A046-49EE-B20B-A4E8A58867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6A671-166F-46D4-A204-237831DC7615}" type="datetimeFigureOut">
              <a:rPr lang="ru-RU" smtClean="0"/>
              <a:pPr/>
              <a:t>04.09.2021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786938-A046-49EE-B20B-A4E8A58867E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21455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Заседание муниципального методического совета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14810" y="5929330"/>
            <a:ext cx="1569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30.09.2019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Диаграмма 10"/>
          <p:cNvGraphicFramePr/>
          <p:nvPr/>
        </p:nvGraphicFramePr>
        <p:xfrm>
          <a:off x="571472" y="1500174"/>
          <a:ext cx="4357718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072066" y="2285992"/>
            <a:ext cx="350589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5 выпускников 11 классов 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стали обладателями 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медалей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ХМАО-Югры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«За особые успехи в учении»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72132" y="4572008"/>
            <a:ext cx="307718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 выпускник 11 класса 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отмечен знаком 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«Лучший выпускник </a:t>
            </a:r>
          </a:p>
          <a:p>
            <a:pPr algn="ctr"/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ХМАО-Югры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2019 года»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60649" y="857232"/>
            <a:ext cx="63833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100% выпускников получили аттестат об основном общем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 среднем общем образовании.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67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Результаты Всероссийских проверочных работ</a:t>
            </a:r>
            <a:b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 класс</a:t>
            </a:r>
            <a:endParaRPr lang="ru-RU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428728" y="1714488"/>
          <a:ext cx="7215237" cy="4714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785794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Результаты Всероссийских проверочных работ </a:t>
            </a:r>
            <a:b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5 класс</a:t>
            </a:r>
            <a:endParaRPr lang="ru-RU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571604" y="2071678"/>
          <a:ext cx="7000924" cy="41529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Результаты Всероссийских проверочных работ</a:t>
            </a:r>
            <a:b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 класс</a:t>
            </a:r>
            <a:endParaRPr lang="ru-RU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500166" y="1643050"/>
          <a:ext cx="6784888" cy="45804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Результаты Всероссийских проверочных работ</a:t>
            </a:r>
            <a:b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 класс</a:t>
            </a:r>
            <a:endParaRPr lang="ru-RU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214414" y="1857364"/>
          <a:ext cx="7200900" cy="4286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Результаты Всероссийских проверочных работ</a:t>
            </a:r>
            <a:b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 класс</a:t>
            </a:r>
            <a:endParaRPr lang="ru-RU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1357290" y="1714488"/>
          <a:ext cx="7072362" cy="4500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Результаты Всероссийских проверочных работ</a:t>
            </a:r>
            <a:b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 класс</a:t>
            </a:r>
            <a:endParaRPr lang="ru-RU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285852" y="1643050"/>
          <a:ext cx="7429552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Результаты Всероссийских проверочных работ</a:t>
            </a:r>
            <a:b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 класс</a:t>
            </a:r>
            <a:endParaRPr lang="ru-RU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1071538" y="1714488"/>
          <a:ext cx="6858048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Результаты Всероссийских проверочных работ</a:t>
            </a:r>
            <a:b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 класс</a:t>
            </a:r>
            <a:endParaRPr lang="ru-RU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1357290" y="1662112"/>
          <a:ext cx="7215238" cy="46958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642918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Результаты Всероссийских проверочных работ</a:t>
            </a:r>
            <a:b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857224" y="1600200"/>
            <a:ext cx="8001056" cy="4525963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Приказ комитета по образованию от 06.08.2019 №06-Пр-503-О/2019 «Об утверждении результатов ВПР обучающихся общеобразовательных организаций Ханты-Мансийского района»;</a:t>
            </a:r>
          </a:p>
          <a:p>
            <a:pPr algn="just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Приказ комитета по образованию от 22.08.2019 06-Пр-529-О/2019  «Об утверждении  плана мероприятий, направленного на обеспечение объективности   результатов   знаний обучающихся Ханты-Мансийского района»;</a:t>
            </a:r>
          </a:p>
          <a:p>
            <a:pPr algn="just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Письмо от 19.09.2019 06-Исх-№2943 «О направлении информации по оценке качества образования»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14311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Результаты государственной итоговой аттестации</a:t>
            </a: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независимых оценочных процедур в 2019 году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/>
          <a:srcRect l="18359" t="6944" r="19140" b="3472"/>
          <a:stretch>
            <a:fillRect/>
          </a:stretch>
        </p:blipFill>
        <p:spPr bwMode="auto">
          <a:xfrm>
            <a:off x="1500166" y="1357298"/>
            <a:ext cx="6643702" cy="5356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714348" y="64291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Результаты Всероссийских проверочных работ</a:t>
            </a:r>
            <a:br>
              <a:rPr kumimoji="0" lang="ru-RU" sz="2800" b="0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143116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1538" y="2143116"/>
            <a:ext cx="7643866" cy="4079376"/>
          </a:xfrm>
        </p:spPr>
        <p:txBody>
          <a:bodyPr>
            <a:normAutofit fontScale="70000" lnSpcReduction="20000"/>
          </a:bodyPr>
          <a:lstStyle/>
          <a:p>
            <a:pPr lvl="0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«обеспечивать реализацию в полном объеме образовательных программ, соответствие качества подготовки обучающихся установленным требованиям, соответствие применяемых форм, средств, методов обучения и воспитания возрастным, психофизическим особенностям,   склонностям,  способностям,  интересам и потребностям обучающихся…,» </a:t>
            </a:r>
          </a:p>
          <a:p>
            <a:pPr lvl="0"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«… образовательная организация несет ответственность в установленном законодательством Российской Федерации порядке за качество образования своих обучающихся…»</a:t>
            </a:r>
          </a:p>
          <a:p>
            <a:pPr lvl="0"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3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(пп.6, 7 статья 28 «Компетенция, права, обязанности и ответственность образовательной организации» Закона №273-ФЗ «Об образовании в Российской Федерации»)</a:t>
            </a:r>
            <a:endParaRPr lang="ru-RU" sz="23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A4E738-6706-4E10-A3A5-C092AE637608}" type="slidenum">
              <a:rPr lang="en-US" altLang="ru-RU" smtClean="0"/>
              <a:pPr>
                <a:defRPr/>
              </a:pPr>
              <a:t>3</a:t>
            </a:fld>
            <a:endParaRPr lang="en-US" altLang="ru-RU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95536" y="921234"/>
            <a:ext cx="8486775" cy="100808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800" b="1" dirty="0" smtClean="0">
                <a:solidFill>
                  <a:srgbClr val="C00000"/>
                </a:solidFill>
              </a:rPr>
              <a:t>Федеральный Закон от 29.12.2012 №</a:t>
            </a:r>
            <a:r>
              <a:rPr lang="ru-RU" sz="2800" b="1" dirty="0">
                <a:solidFill>
                  <a:srgbClr val="C00000"/>
                </a:solidFill>
              </a:rPr>
              <a:t>273-ФЗ </a:t>
            </a:r>
            <a:r>
              <a:rPr lang="ru-RU" sz="2800" b="1" dirty="0" smtClean="0">
                <a:solidFill>
                  <a:srgbClr val="C00000"/>
                </a:solidFill>
              </a:rPr>
              <a:t/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>«</a:t>
            </a:r>
            <a:r>
              <a:rPr lang="ru-RU" sz="2800" b="1" dirty="0">
                <a:solidFill>
                  <a:srgbClr val="C00000"/>
                </a:solidFill>
              </a:rPr>
              <a:t>Об образовании в Российской Федерации»</a:t>
            </a:r>
            <a:endParaRPr lang="ru-RU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07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350" y="908720"/>
            <a:ext cx="7499350" cy="504726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Общая и качественная успеваемость </a:t>
            </a:r>
            <a:b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2018-2019 учебном году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785786" y="1500175"/>
          <a:ext cx="5495925" cy="25717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3071802" y="4000504"/>
          <a:ext cx="5715000" cy="26527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259511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350" y="908720"/>
            <a:ext cx="7499350" cy="504726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Качество успеваемости в 2018-2019 учебном году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331640" y="1340768"/>
            <a:ext cx="7499350" cy="5047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Районный показатель качества-50%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571472" y="1714488"/>
          <a:ext cx="8305807" cy="48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68250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Содержимое 3"/>
          <p:cNvGraphicFramePr>
            <a:graphicFrameLocks noGrp="1"/>
          </p:cNvGraphicFramePr>
          <p:nvPr>
            <p:ph idx="1"/>
          </p:nvPr>
        </p:nvGraphicFramePr>
        <p:xfrm>
          <a:off x="642910" y="1714488"/>
          <a:ext cx="8229600" cy="452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5" r:id="rId3" imgW="8230313" imgH="4523624" progId="">
                  <p:embed/>
                </p:oleObj>
              </mc:Choice>
              <mc:Fallback>
                <p:oleObj r:id="rId3" imgW="8230313" imgH="4523624" progId="">
                  <p:embed/>
                  <p:pic>
                    <p:nvPicPr>
                      <p:cNvPr id="0" name="Picture 14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10" y="1714488"/>
                        <a:ext cx="8229600" cy="4525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500034" y="64291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Результаты государственной итоговой аттестации </a:t>
            </a:r>
            <a:b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9 класс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9" r:id="rId3" imgW="8230313" imgH="4523624" progId="">
                  <p:embed/>
                </p:oleObj>
              </mc:Choice>
              <mc:Fallback>
                <p:oleObj r:id="rId3" imgW="8230313" imgH="4523624" progId="">
                  <p:embed/>
                  <p:pic>
                    <p:nvPicPr>
                      <p:cNvPr id="0" name="Picture 14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600200"/>
                        <a:ext cx="8229600" cy="4525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500034" y="64291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Результаты государственной итоговой аттестации </a:t>
            </a:r>
            <a:b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9 класс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7148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Результаты государственной итоговой аттестации </a:t>
            </a:r>
            <a:b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11 класс</a:t>
            </a:r>
            <a:endParaRPr lang="ru-RU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857752" y="1643050"/>
            <a:ext cx="4038600" cy="38290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Повысили районные показатели по итогам ЕГЭ по 8 предметам: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география на 22 балла,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информатика на 22 балла,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литература на 19 баллов,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история на 15 баллов,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химия на 5 баллов,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физика на 3 балла, 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биология на 2 балла,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математика (профильный уровень) на 1 балл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642910" y="1571612"/>
          <a:ext cx="3786214" cy="442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Результаты государственной итоговой аттестации</a:t>
            </a:r>
            <a:endParaRPr lang="ru-RU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500174"/>
            <a:ext cx="8143932" cy="5072098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8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Отрицательные:</a:t>
            </a:r>
          </a:p>
          <a:p>
            <a:pPr algn="just">
              <a:buNone/>
            </a:pPr>
            <a:endParaRPr lang="ru-RU" sz="7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10 выпускников не преодолели минимальный порог ЕГЭ по предметам биология (3 чел.), химия (1 чел.), обществознание (6 чел.).</a:t>
            </a:r>
          </a:p>
          <a:p>
            <a:pPr algn="just">
              <a:buNone/>
            </a:pPr>
            <a:endParaRPr lang="ru-RU" sz="72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Отсутствуют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высокобальники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(81-100 баллов) ЕГЭ по 3 учебным предметам «математика (профильный уровень)»,  «химия»,  «физика».</a:t>
            </a:r>
          </a:p>
          <a:p>
            <a:pPr lvl="0" algn="just">
              <a:buNone/>
            </a:pPr>
            <a:endParaRPr lang="ru-RU" sz="72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Установлено 2  факта нарушения п.65 Порядка проведения ГИА-11:</a:t>
            </a:r>
          </a:p>
          <a:p>
            <a:pPr marL="442913" indent="271463" algn="just"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в ППЭ 3402 (СОШ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п.Горноправдинск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) – наличие сотового телефона у участника ЕГЭ по учебному предмету «математика» профильный уровень, участник удален с экзамена, пересдача состоится 06 сентября 2019 года.</a:t>
            </a:r>
          </a:p>
          <a:p>
            <a:pPr marL="442913" indent="271463" algn="just"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в ППЭ 0897 (СОШ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д.Согом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) – наличие сотового телефона у медицинского работника при проведении ЕГЭ по учебному предмету «русский язык», результаты экзамена выпускникам 11 класса не отменены.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6612</TotalTime>
  <Words>597</Words>
  <Application>Microsoft Office PowerPoint</Application>
  <PresentationFormat>Экран (4:3)</PresentationFormat>
  <Paragraphs>84</Paragraphs>
  <Slides>21</Slides>
  <Notes>3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0</vt:i4>
      </vt:variant>
      <vt:variant>
        <vt:lpstr>Заголовки слайдов</vt:lpstr>
      </vt:variant>
      <vt:variant>
        <vt:i4>21</vt:i4>
      </vt:variant>
    </vt:vector>
  </HeadingPairs>
  <TitlesOfParts>
    <vt:vector size="26" baseType="lpstr">
      <vt:lpstr>Arial</vt:lpstr>
      <vt:lpstr>Arial Narrow</vt:lpstr>
      <vt:lpstr>Calibri</vt:lpstr>
      <vt:lpstr>Times New Roman</vt:lpstr>
      <vt:lpstr>Тема Office</vt:lpstr>
      <vt:lpstr>Заседание муниципального методического совета</vt:lpstr>
      <vt:lpstr>Результаты государственной итоговой аттестации и независимых оценочных процедур в 2019 году</vt:lpstr>
      <vt:lpstr>Федеральный Закон от 29.12.2012 №273-ФЗ  «Об образовании в Российской Федерации»</vt:lpstr>
      <vt:lpstr>Общая и качественная успеваемость  в 2018-2019 учебном году</vt:lpstr>
      <vt:lpstr>Качество успеваемости в 2018-2019 учебном году</vt:lpstr>
      <vt:lpstr>Презентация PowerPoint</vt:lpstr>
      <vt:lpstr>Презентация PowerPoint</vt:lpstr>
      <vt:lpstr>Результаты государственной итоговой аттестации  11 класс</vt:lpstr>
      <vt:lpstr>Результаты государственной итоговой аттестации</vt:lpstr>
      <vt:lpstr>Презентация PowerPoint</vt:lpstr>
      <vt:lpstr>Результаты Всероссийских проверочных работ 4 класс</vt:lpstr>
      <vt:lpstr>Результаты Всероссийских проверочных работ   5 класс</vt:lpstr>
      <vt:lpstr>Результаты Всероссийских проверочных работ 5 класс</vt:lpstr>
      <vt:lpstr>Результаты Всероссийских проверочных работ 5 класс</vt:lpstr>
      <vt:lpstr>Результаты Всероссийских проверочных работ 6 класс</vt:lpstr>
      <vt:lpstr>Результаты Всероссийских проверочных работ 6 класс</vt:lpstr>
      <vt:lpstr>Результаты Всероссийских проверочных работ 6 класс</vt:lpstr>
      <vt:lpstr>Результаты Всероссийских проверочных работ 6 класс</vt:lpstr>
      <vt:lpstr>Результаты Всероссийских проверочных работ 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wadim</dc:creator>
  <cp:lastModifiedBy>Чанышева Т.В.</cp:lastModifiedBy>
  <cp:revision>374</cp:revision>
  <cp:lastPrinted>2017-07-28T05:14:25Z</cp:lastPrinted>
  <dcterms:created xsi:type="dcterms:W3CDTF">2010-11-18T12:08:53Z</dcterms:created>
  <dcterms:modified xsi:type="dcterms:W3CDTF">2021-09-04T17:52:18Z</dcterms:modified>
</cp:coreProperties>
</file>