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91" r:id="rId3"/>
    <p:sldId id="294" r:id="rId4"/>
    <p:sldId id="295" r:id="rId5"/>
    <p:sldId id="293" r:id="rId6"/>
    <p:sldId id="299" r:id="rId7"/>
    <p:sldId id="298" r:id="rId8"/>
    <p:sldId id="297" r:id="rId9"/>
    <p:sldId id="296" r:id="rId10"/>
    <p:sldId id="300" r:id="rId11"/>
    <p:sldId id="301" r:id="rId12"/>
    <p:sldId id="302" r:id="rId13"/>
    <p:sldId id="281" r:id="rId14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660066"/>
    <a:srgbClr val="006600"/>
    <a:srgbClr val="FF090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676" autoAdjust="0"/>
    <p:restoredTop sz="79354" autoAdjust="0"/>
  </p:normalViewPr>
  <p:slideViewPr>
    <p:cSldViewPr>
      <p:cViewPr varScale="1">
        <p:scale>
          <a:sx n="88" d="100"/>
          <a:sy n="88" d="100"/>
        </p:scale>
        <p:origin x="2304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63;&#1072;&#1085;&#1099;&#1096;&#1077;&#1074;&#1072;&#1058;&#1042;\Desktop\&#1044;&#1080;&#1072;&#1075;&#1085;&#1086;&#1089;&#1090;&#1080;&#1082;&#1072;%20&#1055;&#1056;&#1054;&#1060;&#1079;&#1072;&#1090;&#1088;&#1091;&#1076;&#1085;&#1077;&#1085;&#1080;&#1081;\&#1080;&#1089;&#1090;&#1086;&#1088;&#1080;&#1103;,%20&#1086;&#1073;&#1097;&#1077;&#1089;&#1090;&#1074;&#1086;,%20&#1093;&#1080;&#1084;&#1080;&#1103;%20,%20&#1048;&#1050;&#1058;%20&#1072;&#1087;&#1088;&#1077;&#1083;&#1100;%202016\&#1040;&#1085;&#1072;&#1083;&#1080;&#1090;&#1080;&#1095;&#1077;&#1089;&#1082;&#1080;&#1077;%20&#1084;&#1072;&#1090;&#1077;&#1088;&#1080;&#1072;&#1083;&#1099;%20&#1087;&#1086;%20&#1088;&#1077;&#1079;&#1091;&#1083;&#1100;&#1090;&#1072;&#1090;&#1072;&#1084;\&#1061;&#1072;&#1085;&#1090;&#1099;-&#1052;&#1072;&#1085;&#1089;&#1080;&#1081;&#1089;&#1082;&#1080;&#1081;%20&#1088;&#1072;&#1081;&#1086;&#1085;\&#1056;&#1077;&#1079;&#1091;&#1083;&#1100;&#1090;&#1072;&#1090;&#1099;%20&#1090;&#1077;&#1089;&#1090;&#1080;&#1088;&#1086;&#1074;&#1072;&#1085;&#1080;&#1103;%20&#1080;&#1089;&#1090;&#1086;&#1088;&#1080;&#1103;%20&#1057;&#1054;&#1054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63;&#1072;&#1085;&#1099;&#1096;&#1077;&#1074;&#1072;&#1058;&#1042;\Desktop\&#1044;&#1080;&#1072;&#1075;&#1085;&#1086;&#1089;&#1090;&#1080;&#1082;&#1072;%20&#1055;&#1056;&#1054;&#1060;&#1079;&#1072;&#1090;&#1088;&#1091;&#1076;&#1085;&#1077;&#1085;&#1080;&#1081;\&#1080;&#1089;&#1090;&#1086;&#1088;&#1080;&#1103;,%20&#1086;&#1073;&#1097;&#1077;&#1089;&#1090;&#1074;&#1086;,%20&#1093;&#1080;&#1084;&#1080;&#1103;%20,%20&#1048;&#1050;&#1058;%20&#1072;&#1087;&#1088;&#1077;&#1083;&#1100;%202016\&#1040;&#1085;&#1072;&#1083;&#1080;&#1090;&#1080;&#1095;&#1077;&#1089;&#1082;&#1080;&#1077;%20&#1084;&#1072;&#1090;&#1077;&#1088;&#1080;&#1072;&#1083;&#1099;%20&#1087;&#1086;%20&#1088;&#1077;&#1079;&#1091;&#1083;&#1100;&#1090;&#1072;&#1090;&#1072;&#1084;\&#1061;&#1072;&#1085;&#1090;&#1099;-&#1052;&#1072;&#1085;&#1089;&#1080;&#1081;&#1089;&#1082;&#1080;&#1081;%20&#1088;&#1072;&#1081;&#1086;&#1085;\&#1056;&#1077;&#1079;&#1091;&#1083;&#1100;&#1090;&#1072;&#1090;&#1099;%20&#1090;&#1077;&#1089;&#1090;&#1080;&#1088;&#1086;&#1074;&#1072;&#1085;&#1080;&#1103;%20&#1080;&#1089;&#1090;&#1086;&#1088;&#1080;&#1103;%20&#1054;&#1054;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63;&#1072;&#1085;&#1099;&#1096;&#1077;&#1074;&#1072;&#1058;&#1042;\Desktop\&#1044;&#1080;&#1072;&#1075;&#1085;&#1086;&#1089;&#1090;&#1080;&#1082;&#1072;%20&#1055;&#1056;&#1054;&#1060;&#1079;&#1072;&#1090;&#1088;&#1091;&#1076;&#1085;&#1077;&#1085;&#1080;&#1081;\&#1080;&#1089;&#1090;&#1086;&#1088;&#1080;&#1103;,%20&#1086;&#1073;&#1097;&#1077;&#1089;&#1090;&#1074;&#1086;,%20&#1093;&#1080;&#1084;&#1080;&#1103;%20,%20&#1048;&#1050;&#1058;%20&#1072;&#1087;&#1088;&#1077;&#1083;&#1100;%202016\&#1040;&#1085;&#1072;&#1083;&#1080;&#1090;&#1080;&#1095;&#1077;&#1089;&#1082;&#1080;&#1077;%20&#1084;&#1072;&#1090;&#1077;&#1088;&#1080;&#1072;&#1083;&#1099;%20&#1087;&#1086;%20&#1088;&#1077;&#1079;&#1091;&#1083;&#1100;&#1090;&#1072;&#1090;&#1072;&#1084;\&#1061;&#1072;&#1085;&#1090;&#1099;-&#1052;&#1072;&#1085;&#1089;&#1080;&#1081;&#1089;&#1082;&#1080;&#1081;%20&#1088;&#1072;&#1081;&#1086;&#1085;\&#1056;&#1077;&#1079;&#1091;&#1083;&#1100;&#1090;&#1072;&#1090;&#1099;%20&#1090;&#1077;&#1089;&#1090;&#1080;&#1088;&#1086;&#1074;&#1072;&#1085;&#1080;&#1103;%20&#1086;&#1073;&#1097;.%20&#1057;&#1054;&#1054;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63;&#1072;&#1085;&#1099;&#1096;&#1077;&#1074;&#1072;&#1058;&#1042;\Desktop\&#1044;&#1080;&#1072;&#1075;&#1085;&#1086;&#1089;&#1090;&#1080;&#1082;&#1072;%20&#1055;&#1056;&#1054;&#1060;&#1079;&#1072;&#1090;&#1088;&#1091;&#1076;&#1085;&#1077;&#1085;&#1080;&#1081;\&#1080;&#1089;&#1090;&#1086;&#1088;&#1080;&#1103;,%20&#1086;&#1073;&#1097;&#1077;&#1089;&#1090;&#1074;&#1086;,%20&#1093;&#1080;&#1084;&#1080;&#1103;%20,%20&#1048;&#1050;&#1058;%20&#1072;&#1087;&#1088;&#1077;&#1083;&#1100;%202016\&#1040;&#1085;&#1072;&#1083;&#1080;&#1090;&#1080;&#1095;&#1077;&#1089;&#1082;&#1080;&#1077;%20&#1084;&#1072;&#1090;&#1077;&#1088;&#1080;&#1072;&#1083;&#1099;%20&#1087;&#1086;%20&#1088;&#1077;&#1079;&#1091;&#1083;&#1100;&#1090;&#1072;&#1090;&#1072;&#1084;\&#1061;&#1072;&#1085;&#1090;&#1099;-&#1052;&#1072;&#1085;&#1089;&#1080;&#1081;&#1089;&#1082;&#1080;&#1081;%20&#1088;&#1072;&#1081;&#1086;&#1085;\&#1056;&#1077;&#1079;&#1091;&#1083;&#1100;&#1090;&#1072;&#1090;&#1099;%20&#1090;&#1077;&#1089;&#1090;&#1080;&#1088;&#1086;&#1074;&#1072;&#1085;&#1080;&#1103;%20&#1086;&#1073;&#1097;.%20&#1054;&#1054;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1800" b="1" i="0" baseline="0"/>
              <a:t>Результаты диагностики профзатруднений педагогов</a:t>
            </a:r>
          </a:p>
          <a:p>
            <a:pPr>
              <a:defRPr/>
            </a:pPr>
            <a:r>
              <a:rPr lang="ru-RU" sz="1400" b="1" i="0" baseline="0"/>
              <a:t>история, среднее общее образование</a:t>
            </a:r>
            <a:endParaRPr lang="ru-RU" sz="1400"/>
          </a:p>
        </c:rich>
      </c:tx>
      <c:layout>
        <c:manualLayout>
          <c:xMode val="edge"/>
          <c:yMode val="edge"/>
          <c:x val="0.16093083617207521"/>
          <c:y val="2.8758110734165541E-2"/>
        </c:manualLayout>
      </c:layout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Лист1!$D$2:$D$18</c:f>
              <c:strCache>
                <c:ptCount val="17"/>
                <c:pt idx="0">
                  <c:v>МКОУ ХМР Бобровский</c:v>
                </c:pt>
                <c:pt idx="1">
                  <c:v>МКОУ ХМР Горноправдинск</c:v>
                </c:pt>
                <c:pt idx="2">
                  <c:v>МКОУ ХМР Выкатной</c:v>
                </c:pt>
                <c:pt idx="3">
                  <c:v>МКОУ ХМР Елизарово</c:v>
                </c:pt>
                <c:pt idx="4">
                  <c:v>МКОУ ХМР Кедровый</c:v>
                </c:pt>
                <c:pt idx="5">
                  <c:v>МКОУ ХМР Кирпичный</c:v>
                </c:pt>
                <c:pt idx="6">
                  <c:v>МКОУ ХМР Красноленинский</c:v>
                </c:pt>
                <c:pt idx="7">
                  <c:v>МКОУ ХМР Кышик</c:v>
                </c:pt>
                <c:pt idx="8">
                  <c:v>МКОУ ХМР Нялинское</c:v>
                </c:pt>
                <c:pt idx="9">
                  <c:v>МКОУ ХМР Селиярово</c:v>
                </c:pt>
                <c:pt idx="10">
                  <c:v>МКОУ ХМР Сибирский</c:v>
                </c:pt>
                <c:pt idx="11">
                  <c:v>МКОУ ХМР Согом</c:v>
                </c:pt>
                <c:pt idx="12">
                  <c:v>МКОУ ХМР Троица</c:v>
                </c:pt>
                <c:pt idx="13">
                  <c:v>МКОУ ХМР Цингалы</c:v>
                </c:pt>
                <c:pt idx="14">
                  <c:v>МКОУ ХМР Шапша</c:v>
                </c:pt>
                <c:pt idx="15">
                  <c:v>МКОУ ХМР Батово</c:v>
                </c:pt>
                <c:pt idx="16">
                  <c:v>МКОУ ХМР Луговской</c:v>
                </c:pt>
              </c:strCache>
            </c:strRef>
          </c:cat>
          <c:val>
            <c:numRef>
              <c:f>Лист1!$F$2:$F$18</c:f>
              <c:numCache>
                <c:formatCode>General</c:formatCode>
                <c:ptCount val="17"/>
                <c:pt idx="0">
                  <c:v>15.83</c:v>
                </c:pt>
                <c:pt idx="1">
                  <c:v>17.329999999999995</c:v>
                </c:pt>
                <c:pt idx="2">
                  <c:v>16</c:v>
                </c:pt>
                <c:pt idx="3">
                  <c:v>15.08</c:v>
                </c:pt>
                <c:pt idx="4">
                  <c:v>16.920000000000002</c:v>
                </c:pt>
                <c:pt idx="5">
                  <c:v>14.75</c:v>
                </c:pt>
                <c:pt idx="6">
                  <c:v>11.42</c:v>
                </c:pt>
                <c:pt idx="7">
                  <c:v>14.42</c:v>
                </c:pt>
                <c:pt idx="8">
                  <c:v>17.170000000000005</c:v>
                </c:pt>
                <c:pt idx="9">
                  <c:v>16.25</c:v>
                </c:pt>
                <c:pt idx="10">
                  <c:v>16.420000000000002</c:v>
                </c:pt>
                <c:pt idx="11">
                  <c:v>13.92</c:v>
                </c:pt>
                <c:pt idx="12">
                  <c:v>16.079999999999995</c:v>
                </c:pt>
                <c:pt idx="13">
                  <c:v>14</c:v>
                </c:pt>
                <c:pt idx="14">
                  <c:v>17</c:v>
                </c:pt>
                <c:pt idx="15">
                  <c:v>18.329999999999995</c:v>
                </c:pt>
                <c:pt idx="16">
                  <c:v>18.25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A94-4D29-B933-498C79988C3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84797696"/>
        <c:axId val="84803584"/>
        <c:axId val="0"/>
      </c:bar3DChart>
      <c:catAx>
        <c:axId val="8479769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84803584"/>
        <c:crosses val="autoZero"/>
        <c:auto val="1"/>
        <c:lblAlgn val="ctr"/>
        <c:lblOffset val="100"/>
        <c:noMultiLvlLbl val="0"/>
      </c:catAx>
      <c:valAx>
        <c:axId val="84803584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8479769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1800" b="1" i="0" u="none" strike="noStrike" baseline="0">
                <a:solidFill>
                  <a:srgbClr val="002060"/>
                </a:solidFill>
                <a:latin typeface="Arial Narrow" pitchFamily="34" charset="0"/>
              </a:rPr>
              <a:t>Результаты выполнения заданий тестирования учителями и обучающимися по материалам ГИА по программам среднего общего образования по истории</a:t>
            </a:r>
            <a:endParaRPr lang="ru-RU">
              <a:solidFill>
                <a:srgbClr val="002060"/>
              </a:solidFill>
              <a:latin typeface="Arial Narrow" pitchFamily="34" charset="0"/>
            </a:endParaRPr>
          </a:p>
        </c:rich>
      </c:tx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5.3043089344773614E-2"/>
          <c:y val="0.22376975884149466"/>
          <c:w val="0.77930440309311177"/>
          <c:h val="0.67403292379863555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Лист1!$B$2</c:f>
              <c:strCache>
                <c:ptCount val="1"/>
                <c:pt idx="0">
                  <c:v>% выполнения заданий учителями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Лист1!$B$3:$B$21</c:f>
              <c:numCache>
                <c:formatCode>General</c:formatCode>
                <c:ptCount val="19"/>
                <c:pt idx="0">
                  <c:v>93</c:v>
                </c:pt>
                <c:pt idx="1">
                  <c:v>98</c:v>
                </c:pt>
                <c:pt idx="2">
                  <c:v>91</c:v>
                </c:pt>
                <c:pt idx="3">
                  <c:v>84</c:v>
                </c:pt>
                <c:pt idx="4">
                  <c:v>96</c:v>
                </c:pt>
                <c:pt idx="5">
                  <c:v>83</c:v>
                </c:pt>
                <c:pt idx="6">
                  <c:v>94</c:v>
                </c:pt>
                <c:pt idx="7">
                  <c:v>98</c:v>
                </c:pt>
                <c:pt idx="8">
                  <c:v>97</c:v>
                </c:pt>
                <c:pt idx="9">
                  <c:v>82</c:v>
                </c:pt>
                <c:pt idx="10">
                  <c:v>96</c:v>
                </c:pt>
                <c:pt idx="11">
                  <c:v>72</c:v>
                </c:pt>
                <c:pt idx="12">
                  <c:v>96</c:v>
                </c:pt>
                <c:pt idx="13">
                  <c:v>84</c:v>
                </c:pt>
                <c:pt idx="14">
                  <c:v>85</c:v>
                </c:pt>
                <c:pt idx="15">
                  <c:v>91</c:v>
                </c:pt>
                <c:pt idx="16">
                  <c:v>97</c:v>
                </c:pt>
                <c:pt idx="17">
                  <c:v>81</c:v>
                </c:pt>
                <c:pt idx="18">
                  <c:v>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44D-40AB-92B0-4C62850EE41D}"/>
            </c:ext>
          </c:extLst>
        </c:ser>
        <c:ser>
          <c:idx val="1"/>
          <c:order val="1"/>
          <c:tx>
            <c:strRef>
              <c:f>Лист1!$C$2</c:f>
              <c:strCache>
                <c:ptCount val="1"/>
                <c:pt idx="0">
                  <c:v>% выполнения заданий обучающимися</c:v>
                </c:pt>
              </c:strCache>
            </c:strRef>
          </c:tx>
          <c:invertIfNegative val="0"/>
          <c:val>
            <c:numRef>
              <c:f>Лист1!$C$3:$C$21</c:f>
              <c:numCache>
                <c:formatCode>General</c:formatCode>
                <c:ptCount val="19"/>
                <c:pt idx="0">
                  <c:v>42.83</c:v>
                </c:pt>
                <c:pt idx="1">
                  <c:v>75.42</c:v>
                </c:pt>
                <c:pt idx="2">
                  <c:v>47.18</c:v>
                </c:pt>
                <c:pt idx="3">
                  <c:v>44.809999999999995</c:v>
                </c:pt>
                <c:pt idx="4">
                  <c:v>66.77</c:v>
                </c:pt>
                <c:pt idx="5">
                  <c:v>58.07</c:v>
                </c:pt>
                <c:pt idx="6">
                  <c:v>82.27</c:v>
                </c:pt>
                <c:pt idx="7">
                  <c:v>24.97</c:v>
                </c:pt>
                <c:pt idx="8">
                  <c:v>48.849999999999994</c:v>
                </c:pt>
                <c:pt idx="9">
                  <c:v>65.430000000000007</c:v>
                </c:pt>
                <c:pt idx="10">
                  <c:v>84.960000000000008</c:v>
                </c:pt>
                <c:pt idx="11">
                  <c:v>66.58</c:v>
                </c:pt>
                <c:pt idx="12">
                  <c:v>54.42</c:v>
                </c:pt>
                <c:pt idx="13">
                  <c:v>65.040000000000006</c:v>
                </c:pt>
                <c:pt idx="14">
                  <c:v>45.77</c:v>
                </c:pt>
                <c:pt idx="15">
                  <c:v>74.459999999999994</c:v>
                </c:pt>
                <c:pt idx="16">
                  <c:v>23.24</c:v>
                </c:pt>
                <c:pt idx="17">
                  <c:v>28.75</c:v>
                </c:pt>
                <c:pt idx="18">
                  <c:v>57.87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44D-40AB-92B0-4C62850EE41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84820736"/>
        <c:axId val="84822272"/>
        <c:axId val="0"/>
      </c:bar3DChart>
      <c:catAx>
        <c:axId val="84820736"/>
        <c:scaling>
          <c:orientation val="minMax"/>
        </c:scaling>
        <c:delete val="0"/>
        <c:axPos val="b"/>
        <c:majorTickMark val="none"/>
        <c:minorTickMark val="none"/>
        <c:tickLblPos val="nextTo"/>
        <c:crossAx val="84822272"/>
        <c:crosses val="autoZero"/>
        <c:auto val="1"/>
        <c:lblAlgn val="ctr"/>
        <c:lblOffset val="100"/>
        <c:noMultiLvlLbl val="0"/>
      </c:catAx>
      <c:valAx>
        <c:axId val="84822272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8482073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5028471216882695"/>
          <c:y val="0.54744258194719497"/>
          <c:w val="0.1407466779657027"/>
          <c:h val="0.28402406754370452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1800" b="1" i="0" baseline="0"/>
              <a:t>Результаты диагностики профзатруднений педагогов</a:t>
            </a:r>
            <a:endParaRPr lang="ru-RU" sz="1800"/>
          </a:p>
          <a:p>
            <a:pPr>
              <a:defRPr/>
            </a:pPr>
            <a:r>
              <a:rPr lang="ru-RU" sz="1400" b="1" i="0" baseline="0"/>
              <a:t>история, основное общее образование</a:t>
            </a:r>
          </a:p>
        </c:rich>
      </c:tx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Лист1!$E$2:$E$23</c:f>
              <c:strCache>
                <c:ptCount val="22"/>
                <c:pt idx="0">
                  <c:v>МКОУ ХМР Бобровский</c:v>
                </c:pt>
                <c:pt idx="1">
                  <c:v>МКОУ ХМР Горноправдинск</c:v>
                </c:pt>
                <c:pt idx="2">
                  <c:v>МКОУ ХМР Горноправдинск</c:v>
                </c:pt>
                <c:pt idx="3">
                  <c:v>МКОУ ХМР Выкатной</c:v>
                </c:pt>
                <c:pt idx="4">
                  <c:v>МКОУ ХМР Елизарово</c:v>
                </c:pt>
                <c:pt idx="5">
                  <c:v>МКОУ ХМР Кедровый</c:v>
                </c:pt>
                <c:pt idx="6">
                  <c:v>МКОУ ХМР Кирпичный</c:v>
                </c:pt>
                <c:pt idx="7">
                  <c:v>МКОУ ХМР Красноленинский</c:v>
                </c:pt>
                <c:pt idx="8">
                  <c:v>МКОУ ХМР Кышик</c:v>
                </c:pt>
                <c:pt idx="9">
                  <c:v>МКОУ ХМР Нялинское</c:v>
                </c:pt>
                <c:pt idx="10">
                  <c:v>МКОУ ХМР Пырьях</c:v>
                </c:pt>
                <c:pt idx="11">
                  <c:v>МКОУ ХМР Реполово</c:v>
                </c:pt>
                <c:pt idx="12">
                  <c:v>МКОУ ХМР Селиярово</c:v>
                </c:pt>
                <c:pt idx="13">
                  <c:v>МКОУ ХМР Сибирский</c:v>
                </c:pt>
                <c:pt idx="14">
                  <c:v>МКОУ ХМР Согом</c:v>
                </c:pt>
                <c:pt idx="15">
                  <c:v>МКОУ ХМР Троица</c:v>
                </c:pt>
                <c:pt idx="16">
                  <c:v>МКОУ ХМР Тюли</c:v>
                </c:pt>
                <c:pt idx="17">
                  <c:v>МКОУ ХМР Цингалы</c:v>
                </c:pt>
                <c:pt idx="18">
                  <c:v>МКОУ ХМР Шапша</c:v>
                </c:pt>
                <c:pt idx="19">
                  <c:v>МКОУ ХМР Ягурьях</c:v>
                </c:pt>
                <c:pt idx="20">
                  <c:v>МКОУ ХМР Батово</c:v>
                </c:pt>
                <c:pt idx="21">
                  <c:v>МКОУ ХМР Луговской</c:v>
                </c:pt>
              </c:strCache>
            </c:strRef>
          </c:cat>
          <c:val>
            <c:numRef>
              <c:f>Лист1!$G$2:$G$23</c:f>
              <c:numCache>
                <c:formatCode>General</c:formatCode>
                <c:ptCount val="22"/>
                <c:pt idx="0">
                  <c:v>20</c:v>
                </c:pt>
                <c:pt idx="1">
                  <c:v>18</c:v>
                </c:pt>
                <c:pt idx="2">
                  <c:v>20</c:v>
                </c:pt>
                <c:pt idx="3">
                  <c:v>20</c:v>
                </c:pt>
                <c:pt idx="4">
                  <c:v>18</c:v>
                </c:pt>
                <c:pt idx="5">
                  <c:v>18.5</c:v>
                </c:pt>
                <c:pt idx="6">
                  <c:v>16</c:v>
                </c:pt>
                <c:pt idx="7">
                  <c:v>11.5</c:v>
                </c:pt>
                <c:pt idx="8">
                  <c:v>17</c:v>
                </c:pt>
                <c:pt idx="9">
                  <c:v>18</c:v>
                </c:pt>
                <c:pt idx="10">
                  <c:v>17</c:v>
                </c:pt>
                <c:pt idx="11">
                  <c:v>19</c:v>
                </c:pt>
                <c:pt idx="12">
                  <c:v>18</c:v>
                </c:pt>
                <c:pt idx="13">
                  <c:v>17.5</c:v>
                </c:pt>
                <c:pt idx="14">
                  <c:v>16.5</c:v>
                </c:pt>
                <c:pt idx="15">
                  <c:v>17</c:v>
                </c:pt>
                <c:pt idx="16">
                  <c:v>18</c:v>
                </c:pt>
                <c:pt idx="17">
                  <c:v>19</c:v>
                </c:pt>
                <c:pt idx="18">
                  <c:v>19</c:v>
                </c:pt>
                <c:pt idx="19">
                  <c:v>17</c:v>
                </c:pt>
                <c:pt idx="20">
                  <c:v>19</c:v>
                </c:pt>
                <c:pt idx="21">
                  <c:v>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382-4A61-96DD-0773804C7DB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82334848"/>
        <c:axId val="82336384"/>
        <c:axId val="0"/>
      </c:bar3DChart>
      <c:catAx>
        <c:axId val="8233484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82336384"/>
        <c:crosses val="autoZero"/>
        <c:auto val="1"/>
        <c:lblAlgn val="ctr"/>
        <c:lblOffset val="100"/>
        <c:noMultiLvlLbl val="0"/>
      </c:catAx>
      <c:valAx>
        <c:axId val="82336384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8233484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1800">
                <a:solidFill>
                  <a:srgbClr val="002060"/>
                </a:solidFill>
                <a:latin typeface="Arial Narrow" pitchFamily="34" charset="0"/>
              </a:rPr>
              <a:t>Результаты выполнения заданий тестирования по материалам ГИА по программам основного общего образования по истории.</a:t>
            </a:r>
          </a:p>
        </c:rich>
      </c:tx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5.9217065951862428E-2"/>
          <c:y val="0.10789117706440546"/>
          <c:w val="0.75361642998630152"/>
          <c:h val="0.81138865334140953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Лист1!$E$2</c:f>
              <c:strCache>
                <c:ptCount val="1"/>
                <c:pt idx="0">
                  <c:v>% выполнения заданий учителями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Лист1!$E$3:$E$22</c:f>
              <c:numCache>
                <c:formatCode>General</c:formatCode>
                <c:ptCount val="20"/>
                <c:pt idx="0">
                  <c:v>96</c:v>
                </c:pt>
                <c:pt idx="1">
                  <c:v>77</c:v>
                </c:pt>
                <c:pt idx="2">
                  <c:v>97</c:v>
                </c:pt>
                <c:pt idx="3">
                  <c:v>99</c:v>
                </c:pt>
                <c:pt idx="4">
                  <c:v>97</c:v>
                </c:pt>
                <c:pt idx="5">
                  <c:v>97</c:v>
                </c:pt>
                <c:pt idx="6">
                  <c:v>96</c:v>
                </c:pt>
                <c:pt idx="7">
                  <c:v>98</c:v>
                </c:pt>
                <c:pt idx="8">
                  <c:v>98</c:v>
                </c:pt>
                <c:pt idx="9">
                  <c:v>94</c:v>
                </c:pt>
                <c:pt idx="10">
                  <c:v>52</c:v>
                </c:pt>
                <c:pt idx="11">
                  <c:v>91</c:v>
                </c:pt>
                <c:pt idx="12">
                  <c:v>88</c:v>
                </c:pt>
                <c:pt idx="13">
                  <c:v>86</c:v>
                </c:pt>
                <c:pt idx="14">
                  <c:v>76</c:v>
                </c:pt>
                <c:pt idx="15">
                  <c:v>92</c:v>
                </c:pt>
                <c:pt idx="16">
                  <c:v>91</c:v>
                </c:pt>
                <c:pt idx="17">
                  <c:v>87</c:v>
                </c:pt>
                <c:pt idx="18">
                  <c:v>74</c:v>
                </c:pt>
                <c:pt idx="19">
                  <c:v>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66A-4F6F-9D7E-9533839607E1}"/>
            </c:ext>
          </c:extLst>
        </c:ser>
        <c:ser>
          <c:idx val="1"/>
          <c:order val="1"/>
          <c:tx>
            <c:strRef>
              <c:f>Лист1!$F$2</c:f>
              <c:strCache>
                <c:ptCount val="1"/>
                <c:pt idx="0">
                  <c:v>% выполнения заданий обучающимися</c:v>
                </c:pt>
              </c:strCache>
            </c:strRef>
          </c:tx>
          <c:invertIfNegative val="0"/>
          <c:val>
            <c:numRef>
              <c:f>Лист1!$F$3:$F$22</c:f>
              <c:numCache>
                <c:formatCode>General</c:formatCode>
                <c:ptCount val="20"/>
                <c:pt idx="0">
                  <c:v>52.83</c:v>
                </c:pt>
                <c:pt idx="1">
                  <c:v>47.8</c:v>
                </c:pt>
                <c:pt idx="2">
                  <c:v>54.01</c:v>
                </c:pt>
                <c:pt idx="3">
                  <c:v>41.87</c:v>
                </c:pt>
                <c:pt idx="4">
                  <c:v>54.36</c:v>
                </c:pt>
                <c:pt idx="5">
                  <c:v>45.15</c:v>
                </c:pt>
                <c:pt idx="6">
                  <c:v>39.01</c:v>
                </c:pt>
                <c:pt idx="7">
                  <c:v>54.290000000000006</c:v>
                </c:pt>
                <c:pt idx="8">
                  <c:v>48.92</c:v>
                </c:pt>
                <c:pt idx="9">
                  <c:v>39.64</c:v>
                </c:pt>
                <c:pt idx="10">
                  <c:v>43.55</c:v>
                </c:pt>
                <c:pt idx="11">
                  <c:v>38.17</c:v>
                </c:pt>
                <c:pt idx="12">
                  <c:v>41.449999999999996</c:v>
                </c:pt>
                <c:pt idx="13">
                  <c:v>52.41</c:v>
                </c:pt>
                <c:pt idx="14">
                  <c:v>55.339999999999996</c:v>
                </c:pt>
                <c:pt idx="15">
                  <c:v>45.99</c:v>
                </c:pt>
                <c:pt idx="16">
                  <c:v>50.660000000000004</c:v>
                </c:pt>
                <c:pt idx="17">
                  <c:v>46.690000000000005</c:v>
                </c:pt>
                <c:pt idx="18">
                  <c:v>45.15</c:v>
                </c:pt>
                <c:pt idx="19">
                  <c:v>41.730000000000004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66A-4F6F-9D7E-9533839607E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82378112"/>
        <c:axId val="84751488"/>
        <c:axId val="0"/>
      </c:bar3DChart>
      <c:catAx>
        <c:axId val="82378112"/>
        <c:scaling>
          <c:orientation val="minMax"/>
        </c:scaling>
        <c:delete val="0"/>
        <c:axPos val="b"/>
        <c:majorTickMark val="none"/>
        <c:minorTickMark val="none"/>
        <c:tickLblPos val="nextTo"/>
        <c:crossAx val="84751488"/>
        <c:crosses val="autoZero"/>
        <c:auto val="1"/>
        <c:lblAlgn val="ctr"/>
        <c:lblOffset val="100"/>
        <c:noMultiLvlLbl val="0"/>
      </c:catAx>
      <c:valAx>
        <c:axId val="84751488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8237811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028209802936086"/>
          <c:y val="0.49334504340803553"/>
          <c:w val="0.18716650406183588"/>
          <c:h val="0.25170724813244499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1800" b="1" i="0" baseline="0"/>
              <a:t>Результаты диагностики профзатруднений педагогов</a:t>
            </a:r>
          </a:p>
          <a:p>
            <a:pPr>
              <a:defRPr/>
            </a:pPr>
            <a:r>
              <a:rPr lang="ru-RU" sz="1600" b="1" i="0" baseline="0"/>
              <a:t>обществознание, среднее общее образование</a:t>
            </a:r>
            <a:endParaRPr lang="ru-RU" sz="1600"/>
          </a:p>
        </c:rich>
      </c:tx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Лист1!$D$2:$D$16</c:f>
              <c:strCache>
                <c:ptCount val="15"/>
                <c:pt idx="0">
                  <c:v>МКОУ ХМР Боброский</c:v>
                </c:pt>
                <c:pt idx="1">
                  <c:v>МКОУ ХМР Горноправдинск</c:v>
                </c:pt>
                <c:pt idx="2">
                  <c:v>МКОУ ХМР Горноправдинск</c:v>
                </c:pt>
                <c:pt idx="3">
                  <c:v>МКОУ ХМР Белогорье</c:v>
                </c:pt>
                <c:pt idx="4">
                  <c:v>МКОУ ХМР Елизарово</c:v>
                </c:pt>
                <c:pt idx="5">
                  <c:v>МКОУ ХМР Кедровый</c:v>
                </c:pt>
                <c:pt idx="6">
                  <c:v>МКОУ ХМР Кирпичный</c:v>
                </c:pt>
                <c:pt idx="7">
                  <c:v>МКОУ ХМР Красноленинский</c:v>
                </c:pt>
                <c:pt idx="8">
                  <c:v>МКОУ ХМР Кышик</c:v>
                </c:pt>
                <c:pt idx="9">
                  <c:v>МКОУ ХМР Нялинское</c:v>
                </c:pt>
                <c:pt idx="10">
                  <c:v>МКОУ ХМР Пырьях</c:v>
                </c:pt>
                <c:pt idx="11">
                  <c:v>МКОУ ХМР Реполово</c:v>
                </c:pt>
                <c:pt idx="12">
                  <c:v>МКОУ ХМР Селиярово</c:v>
                </c:pt>
                <c:pt idx="13">
                  <c:v>МКОУ ХМР Согом</c:v>
                </c:pt>
                <c:pt idx="14">
                  <c:v>МКОУ ХМР Троица</c:v>
                </c:pt>
              </c:strCache>
            </c:strRef>
          </c:cat>
          <c:val>
            <c:numRef>
              <c:f>Лист1!$F$2:$F$16</c:f>
              <c:numCache>
                <c:formatCode>General</c:formatCode>
                <c:ptCount val="15"/>
                <c:pt idx="0">
                  <c:v>16.8</c:v>
                </c:pt>
                <c:pt idx="1">
                  <c:v>16.630000000000003</c:v>
                </c:pt>
                <c:pt idx="2">
                  <c:v>18.57</c:v>
                </c:pt>
                <c:pt idx="3">
                  <c:v>18.18</c:v>
                </c:pt>
                <c:pt idx="4">
                  <c:v>15.370000000000001</c:v>
                </c:pt>
                <c:pt idx="5">
                  <c:v>14.03</c:v>
                </c:pt>
                <c:pt idx="6">
                  <c:v>16.329999999999995</c:v>
                </c:pt>
                <c:pt idx="7">
                  <c:v>18</c:v>
                </c:pt>
                <c:pt idx="8">
                  <c:v>19.079999999999995</c:v>
                </c:pt>
                <c:pt idx="9">
                  <c:v>16.97</c:v>
                </c:pt>
                <c:pt idx="10">
                  <c:v>16.8</c:v>
                </c:pt>
                <c:pt idx="11">
                  <c:v>17</c:v>
                </c:pt>
                <c:pt idx="12">
                  <c:v>17.93</c:v>
                </c:pt>
                <c:pt idx="13">
                  <c:v>18.27</c:v>
                </c:pt>
                <c:pt idx="14">
                  <c:v>17.899999999999999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509-4FBA-B060-CDA736237EA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84940672"/>
        <c:axId val="84942208"/>
        <c:axId val="0"/>
      </c:bar3DChart>
      <c:catAx>
        <c:axId val="8494067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84942208"/>
        <c:crosses val="autoZero"/>
        <c:auto val="1"/>
        <c:lblAlgn val="ctr"/>
        <c:lblOffset val="100"/>
        <c:noMultiLvlLbl val="0"/>
      </c:catAx>
      <c:valAx>
        <c:axId val="84942208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8494067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1800">
                <a:solidFill>
                  <a:srgbClr val="002060"/>
                </a:solidFill>
                <a:latin typeface="Arial Narrow" pitchFamily="34" charset="0"/>
              </a:rPr>
              <a:t>Результаты выполнения заданий тестирования учителями и обучающимися по материалам ГИА по программам среднего общего образования по обществознанию</a:t>
            </a:r>
          </a:p>
        </c:rich>
      </c:tx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6922822765966089E-2"/>
          <c:y val="0.13231936809785574"/>
          <c:w val="0.7656382556140886"/>
          <c:h val="0.7781181597583321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Лист2!$A$4</c:f>
              <c:strCache>
                <c:ptCount val="1"/>
                <c:pt idx="0">
                  <c:v>% выполнения заданий учителями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Лист2!$A$5:$A$24</c:f>
              <c:numCache>
                <c:formatCode>General</c:formatCode>
                <c:ptCount val="20"/>
                <c:pt idx="0">
                  <c:v>86</c:v>
                </c:pt>
                <c:pt idx="1">
                  <c:v>90</c:v>
                </c:pt>
                <c:pt idx="2">
                  <c:v>94</c:v>
                </c:pt>
                <c:pt idx="3">
                  <c:v>89</c:v>
                </c:pt>
                <c:pt idx="4">
                  <c:v>93</c:v>
                </c:pt>
                <c:pt idx="5">
                  <c:v>90</c:v>
                </c:pt>
                <c:pt idx="6">
                  <c:v>82</c:v>
                </c:pt>
                <c:pt idx="7">
                  <c:v>91</c:v>
                </c:pt>
                <c:pt idx="8">
                  <c:v>85</c:v>
                </c:pt>
                <c:pt idx="9">
                  <c:v>86</c:v>
                </c:pt>
                <c:pt idx="10">
                  <c:v>83</c:v>
                </c:pt>
                <c:pt idx="11">
                  <c:v>90</c:v>
                </c:pt>
                <c:pt idx="12">
                  <c:v>80</c:v>
                </c:pt>
                <c:pt idx="13">
                  <c:v>86</c:v>
                </c:pt>
                <c:pt idx="14">
                  <c:v>90</c:v>
                </c:pt>
                <c:pt idx="15">
                  <c:v>91</c:v>
                </c:pt>
                <c:pt idx="16">
                  <c:v>90</c:v>
                </c:pt>
                <c:pt idx="17">
                  <c:v>85</c:v>
                </c:pt>
                <c:pt idx="18">
                  <c:v>92</c:v>
                </c:pt>
                <c:pt idx="19">
                  <c:v>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4DF-4B92-8055-25D4354BEED1}"/>
            </c:ext>
          </c:extLst>
        </c:ser>
        <c:ser>
          <c:idx val="1"/>
          <c:order val="1"/>
          <c:tx>
            <c:strRef>
              <c:f>Лист2!$B$4</c:f>
              <c:strCache>
                <c:ptCount val="1"/>
                <c:pt idx="0">
                  <c:v>% выполнения заданий обучающимися</c:v>
                </c:pt>
              </c:strCache>
            </c:strRef>
          </c:tx>
          <c:invertIfNegative val="0"/>
          <c:val>
            <c:numRef>
              <c:f>Лист2!$B$5:$B$24</c:f>
              <c:numCache>
                <c:formatCode>General</c:formatCode>
                <c:ptCount val="20"/>
                <c:pt idx="0">
                  <c:v>73.83</c:v>
                </c:pt>
                <c:pt idx="1">
                  <c:v>81.02</c:v>
                </c:pt>
                <c:pt idx="2">
                  <c:v>71.64</c:v>
                </c:pt>
                <c:pt idx="3">
                  <c:v>92.25</c:v>
                </c:pt>
                <c:pt idx="4">
                  <c:v>78.5</c:v>
                </c:pt>
                <c:pt idx="5">
                  <c:v>65.669999999999987</c:v>
                </c:pt>
                <c:pt idx="6">
                  <c:v>87.28</c:v>
                </c:pt>
                <c:pt idx="7">
                  <c:v>58.09</c:v>
                </c:pt>
                <c:pt idx="8">
                  <c:v>86.240000000000009</c:v>
                </c:pt>
                <c:pt idx="9">
                  <c:v>45.220000000000006</c:v>
                </c:pt>
                <c:pt idx="10">
                  <c:v>87.88</c:v>
                </c:pt>
                <c:pt idx="11">
                  <c:v>74.56</c:v>
                </c:pt>
                <c:pt idx="12">
                  <c:v>86.11</c:v>
                </c:pt>
                <c:pt idx="13">
                  <c:v>50.74</c:v>
                </c:pt>
                <c:pt idx="14">
                  <c:v>73.23</c:v>
                </c:pt>
                <c:pt idx="15">
                  <c:v>89.33</c:v>
                </c:pt>
                <c:pt idx="16">
                  <c:v>57.55</c:v>
                </c:pt>
                <c:pt idx="17">
                  <c:v>81.52</c:v>
                </c:pt>
                <c:pt idx="18">
                  <c:v>46.14</c:v>
                </c:pt>
                <c:pt idx="19">
                  <c:v>60.349999999999994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4DF-4B92-8055-25D4354BEED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84999168"/>
        <c:axId val="82256640"/>
        <c:axId val="0"/>
      </c:bar3DChart>
      <c:catAx>
        <c:axId val="84999168"/>
        <c:scaling>
          <c:orientation val="minMax"/>
        </c:scaling>
        <c:delete val="0"/>
        <c:axPos val="b"/>
        <c:majorTickMark val="none"/>
        <c:minorTickMark val="none"/>
        <c:tickLblPos val="nextTo"/>
        <c:crossAx val="82256640"/>
        <c:crosses val="autoZero"/>
        <c:auto val="1"/>
        <c:lblAlgn val="ctr"/>
        <c:lblOffset val="100"/>
        <c:noMultiLvlLbl val="0"/>
      </c:catAx>
      <c:valAx>
        <c:axId val="82256640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8499916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2690336975204792"/>
          <c:y val="0.45384167780914197"/>
          <c:w val="0.1617812129919404"/>
          <c:h val="0.37840142623681489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1800" b="1" i="0" baseline="0"/>
              <a:t>Результаты диагностики профзатруднений педагогов</a:t>
            </a:r>
            <a:endParaRPr lang="ru-RU"/>
          </a:p>
          <a:p>
            <a:pPr>
              <a:defRPr/>
            </a:pPr>
            <a:r>
              <a:rPr lang="ru-RU" sz="1400" b="1" i="0" baseline="0"/>
              <a:t>обществознание, основное общее образование</a:t>
            </a:r>
          </a:p>
        </c:rich>
      </c:tx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Лист1!$D$2:$D$21</c:f>
              <c:strCache>
                <c:ptCount val="20"/>
                <c:pt idx="0">
                  <c:v>МКОУ ХМР Боброский</c:v>
                </c:pt>
                <c:pt idx="1">
                  <c:v>МКОУ ХМР Горноправдинск</c:v>
                </c:pt>
                <c:pt idx="2">
                  <c:v>МКОУ ХМР Горноправдинск</c:v>
                </c:pt>
                <c:pt idx="3">
                  <c:v>МКОУ ХМР Выкатной</c:v>
                </c:pt>
                <c:pt idx="4">
                  <c:v>МКОУ ХМР Кедровый</c:v>
                </c:pt>
                <c:pt idx="5">
                  <c:v>МКОУ ХМР Кирпичный</c:v>
                </c:pt>
                <c:pt idx="6">
                  <c:v>МКОУ ХМР Красноленинский</c:v>
                </c:pt>
                <c:pt idx="7">
                  <c:v>МКОУ ХМР Кышик</c:v>
                </c:pt>
                <c:pt idx="8">
                  <c:v>МКОУ ХМР Нялинское</c:v>
                </c:pt>
                <c:pt idx="9">
                  <c:v>МКОУ ХМР Пырьях</c:v>
                </c:pt>
                <c:pt idx="10">
                  <c:v>МКОУ ХМР Реполово</c:v>
                </c:pt>
                <c:pt idx="11">
                  <c:v>МКОУ ХМР Селиярово</c:v>
                </c:pt>
                <c:pt idx="12">
                  <c:v>МКОУ ХМР Сибирский</c:v>
                </c:pt>
                <c:pt idx="13">
                  <c:v>МКОУ ХМР Согом</c:v>
                </c:pt>
                <c:pt idx="14">
                  <c:v>МКОУ ХМР Троица</c:v>
                </c:pt>
                <c:pt idx="15">
                  <c:v>МКОУ ХМР Цингалы</c:v>
                </c:pt>
                <c:pt idx="16">
                  <c:v>МКОУ ХМР Шапша</c:v>
                </c:pt>
                <c:pt idx="17">
                  <c:v>МКОУ ХМР Ягурьях</c:v>
                </c:pt>
                <c:pt idx="18">
                  <c:v>МКОУ ХМР Батово</c:v>
                </c:pt>
                <c:pt idx="19">
                  <c:v>МКОУ ХМР Луговской</c:v>
                </c:pt>
              </c:strCache>
            </c:strRef>
          </c:cat>
          <c:val>
            <c:numRef>
              <c:f>Лист1!$F$2:$F$21</c:f>
              <c:numCache>
                <c:formatCode>General</c:formatCode>
                <c:ptCount val="20"/>
                <c:pt idx="0">
                  <c:v>23</c:v>
                </c:pt>
                <c:pt idx="1">
                  <c:v>21</c:v>
                </c:pt>
                <c:pt idx="2">
                  <c:v>22</c:v>
                </c:pt>
                <c:pt idx="3">
                  <c:v>20</c:v>
                </c:pt>
                <c:pt idx="4">
                  <c:v>22</c:v>
                </c:pt>
                <c:pt idx="5">
                  <c:v>21</c:v>
                </c:pt>
                <c:pt idx="6">
                  <c:v>14</c:v>
                </c:pt>
                <c:pt idx="7">
                  <c:v>19</c:v>
                </c:pt>
                <c:pt idx="8">
                  <c:v>25</c:v>
                </c:pt>
                <c:pt idx="9">
                  <c:v>24</c:v>
                </c:pt>
                <c:pt idx="10">
                  <c:v>18</c:v>
                </c:pt>
                <c:pt idx="11">
                  <c:v>22</c:v>
                </c:pt>
                <c:pt idx="12">
                  <c:v>22</c:v>
                </c:pt>
                <c:pt idx="13">
                  <c:v>24</c:v>
                </c:pt>
                <c:pt idx="14">
                  <c:v>23</c:v>
                </c:pt>
                <c:pt idx="15">
                  <c:v>23</c:v>
                </c:pt>
                <c:pt idx="16">
                  <c:v>25</c:v>
                </c:pt>
                <c:pt idx="17">
                  <c:v>18</c:v>
                </c:pt>
                <c:pt idx="18">
                  <c:v>23</c:v>
                </c:pt>
                <c:pt idx="19">
                  <c:v>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96D-4A9B-A9EA-FAEE61FBD32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84851712"/>
        <c:axId val="84873984"/>
        <c:axId val="0"/>
      </c:bar3DChart>
      <c:catAx>
        <c:axId val="8485171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84873984"/>
        <c:crosses val="autoZero"/>
        <c:auto val="1"/>
        <c:lblAlgn val="ctr"/>
        <c:lblOffset val="100"/>
        <c:noMultiLvlLbl val="0"/>
      </c:catAx>
      <c:valAx>
        <c:axId val="84873984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8485171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1800">
                <a:solidFill>
                  <a:srgbClr val="002060"/>
                </a:solidFill>
                <a:latin typeface="Arial Narrow" pitchFamily="34" charset="0"/>
              </a:rPr>
              <a:t>Результаты выполнения заданий тестирования по материалам ГИА по программам основного общего образования по обществознанию</a:t>
            </a:r>
          </a:p>
        </c:rich>
      </c:tx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5.0441829099720753E-2"/>
          <c:y val="0.1764727577156304"/>
          <c:w val="0.80681541672962553"/>
          <c:h val="0.73881210969318512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Лист2!$E$4</c:f>
              <c:strCache>
                <c:ptCount val="1"/>
                <c:pt idx="0">
                  <c:v>% выполнения заданий учителями 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Лист2!$E$5:$E$29</c:f>
              <c:numCache>
                <c:formatCode>General</c:formatCode>
                <c:ptCount val="25"/>
                <c:pt idx="0">
                  <c:v>98</c:v>
                </c:pt>
                <c:pt idx="1">
                  <c:v>96.4</c:v>
                </c:pt>
                <c:pt idx="2">
                  <c:v>95.7</c:v>
                </c:pt>
                <c:pt idx="3">
                  <c:v>65.099999999999994</c:v>
                </c:pt>
                <c:pt idx="4">
                  <c:v>98</c:v>
                </c:pt>
                <c:pt idx="5">
                  <c:v>79.400000000000006</c:v>
                </c:pt>
                <c:pt idx="6">
                  <c:v>97.5</c:v>
                </c:pt>
                <c:pt idx="7">
                  <c:v>88.7</c:v>
                </c:pt>
                <c:pt idx="8">
                  <c:v>95.1</c:v>
                </c:pt>
                <c:pt idx="9">
                  <c:v>74.5</c:v>
                </c:pt>
                <c:pt idx="10">
                  <c:v>94.6</c:v>
                </c:pt>
                <c:pt idx="11">
                  <c:v>92.1</c:v>
                </c:pt>
                <c:pt idx="12">
                  <c:v>87.1</c:v>
                </c:pt>
                <c:pt idx="13">
                  <c:v>98.8</c:v>
                </c:pt>
                <c:pt idx="14">
                  <c:v>97.7</c:v>
                </c:pt>
                <c:pt idx="15">
                  <c:v>82.6</c:v>
                </c:pt>
                <c:pt idx="16">
                  <c:v>96</c:v>
                </c:pt>
                <c:pt idx="17">
                  <c:v>99</c:v>
                </c:pt>
                <c:pt idx="18">
                  <c:v>98.9</c:v>
                </c:pt>
                <c:pt idx="19">
                  <c:v>85.5</c:v>
                </c:pt>
                <c:pt idx="20">
                  <c:v>56</c:v>
                </c:pt>
                <c:pt idx="21">
                  <c:v>83.2</c:v>
                </c:pt>
                <c:pt idx="22">
                  <c:v>60.5</c:v>
                </c:pt>
                <c:pt idx="23">
                  <c:v>50.2</c:v>
                </c:pt>
                <c:pt idx="24">
                  <c:v>85.9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81C-49D2-9543-D01CB64C1059}"/>
            </c:ext>
          </c:extLst>
        </c:ser>
        <c:ser>
          <c:idx val="1"/>
          <c:order val="1"/>
          <c:tx>
            <c:strRef>
              <c:f>Лист2!$F$4</c:f>
              <c:strCache>
                <c:ptCount val="1"/>
                <c:pt idx="0">
                  <c:v>% выполнения заданий обучающимися </c:v>
                </c:pt>
              </c:strCache>
            </c:strRef>
          </c:tx>
          <c:invertIfNegative val="0"/>
          <c:val>
            <c:numRef>
              <c:f>Лист2!$F$5:$F$29</c:f>
              <c:numCache>
                <c:formatCode>General</c:formatCode>
                <c:ptCount val="25"/>
                <c:pt idx="0">
                  <c:v>82.940000000000012</c:v>
                </c:pt>
                <c:pt idx="1">
                  <c:v>75.540000000000006</c:v>
                </c:pt>
                <c:pt idx="2">
                  <c:v>74.88</c:v>
                </c:pt>
                <c:pt idx="3">
                  <c:v>62.1</c:v>
                </c:pt>
                <c:pt idx="4">
                  <c:v>79.400000000000006</c:v>
                </c:pt>
                <c:pt idx="5">
                  <c:v>65.03</c:v>
                </c:pt>
                <c:pt idx="6">
                  <c:v>62.160000000000004</c:v>
                </c:pt>
                <c:pt idx="7">
                  <c:v>69.410000000000011</c:v>
                </c:pt>
                <c:pt idx="8">
                  <c:v>65.77</c:v>
                </c:pt>
                <c:pt idx="9">
                  <c:v>40.480000000000004</c:v>
                </c:pt>
                <c:pt idx="10">
                  <c:v>66.11999999999999</c:v>
                </c:pt>
                <c:pt idx="11">
                  <c:v>72.34</c:v>
                </c:pt>
                <c:pt idx="12">
                  <c:v>50.51</c:v>
                </c:pt>
                <c:pt idx="13">
                  <c:v>67.31</c:v>
                </c:pt>
                <c:pt idx="14">
                  <c:v>48.58</c:v>
                </c:pt>
                <c:pt idx="15">
                  <c:v>43.839999999999996</c:v>
                </c:pt>
                <c:pt idx="16">
                  <c:v>53.05</c:v>
                </c:pt>
                <c:pt idx="17">
                  <c:v>69.95</c:v>
                </c:pt>
                <c:pt idx="18">
                  <c:v>51.63</c:v>
                </c:pt>
                <c:pt idx="19">
                  <c:v>43.11</c:v>
                </c:pt>
                <c:pt idx="20">
                  <c:v>65.040000000000006</c:v>
                </c:pt>
                <c:pt idx="21">
                  <c:v>68.33</c:v>
                </c:pt>
                <c:pt idx="22">
                  <c:v>65.77</c:v>
                </c:pt>
                <c:pt idx="23">
                  <c:v>28.9</c:v>
                </c:pt>
                <c:pt idx="24">
                  <c:v>46.660000000000004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81C-49D2-9543-D01CB64C105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84915712"/>
        <c:axId val="84917248"/>
        <c:axId val="0"/>
      </c:bar3DChart>
      <c:catAx>
        <c:axId val="84915712"/>
        <c:scaling>
          <c:orientation val="minMax"/>
        </c:scaling>
        <c:delete val="0"/>
        <c:axPos val="b"/>
        <c:majorTickMark val="none"/>
        <c:minorTickMark val="none"/>
        <c:tickLblPos val="nextTo"/>
        <c:crossAx val="84917248"/>
        <c:crosses val="autoZero"/>
        <c:auto val="1"/>
        <c:lblAlgn val="ctr"/>
        <c:lblOffset val="100"/>
        <c:noMultiLvlLbl val="0"/>
      </c:catAx>
      <c:valAx>
        <c:axId val="84917248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8491571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572025932655859"/>
          <c:y val="0.43204469233012538"/>
          <c:w val="0.12613074006774788"/>
          <c:h val="0.50616506270049577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F560A6-0042-457C-A9FB-A804550AFD00}" type="datetimeFigureOut">
              <a:rPr lang="ru-RU" smtClean="0"/>
              <a:pPr/>
              <a:t>03.09.2021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6D11F8-28F1-404E-92C4-0491142F2D2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75870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6D11F8-28F1-404E-92C4-0491142F2D22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07315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6A671-166F-46D4-A204-237831DC7615}" type="datetimeFigureOut">
              <a:rPr lang="ru-RU" smtClean="0"/>
              <a:pPr/>
              <a:t>03.09.2021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86938-A046-49EE-B20B-A4E8A58867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6A671-166F-46D4-A204-237831DC7615}" type="datetimeFigureOut">
              <a:rPr lang="ru-RU" smtClean="0"/>
              <a:pPr/>
              <a:t>03.09.2021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86938-A046-49EE-B20B-A4E8A58867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6A671-166F-46D4-A204-237831DC7615}" type="datetimeFigureOut">
              <a:rPr lang="ru-RU" smtClean="0"/>
              <a:pPr/>
              <a:t>03.09.2021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86938-A046-49EE-B20B-A4E8A58867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6A671-166F-46D4-A204-237831DC7615}" type="datetimeFigureOut">
              <a:rPr lang="ru-RU" smtClean="0"/>
              <a:pPr/>
              <a:t>03.09.2021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86938-A046-49EE-B20B-A4E8A58867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6A671-166F-46D4-A204-237831DC7615}" type="datetimeFigureOut">
              <a:rPr lang="ru-RU" smtClean="0"/>
              <a:pPr/>
              <a:t>03.09.2021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86938-A046-49EE-B20B-A4E8A58867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6A671-166F-46D4-A204-237831DC7615}" type="datetimeFigureOut">
              <a:rPr lang="ru-RU" smtClean="0"/>
              <a:pPr/>
              <a:t>03.09.2021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86938-A046-49EE-B20B-A4E8A58867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6A671-166F-46D4-A204-237831DC7615}" type="datetimeFigureOut">
              <a:rPr lang="ru-RU" smtClean="0"/>
              <a:pPr/>
              <a:t>03.09.2021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86938-A046-49EE-B20B-A4E8A58867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6A671-166F-46D4-A204-237831DC7615}" type="datetimeFigureOut">
              <a:rPr lang="ru-RU" smtClean="0"/>
              <a:pPr/>
              <a:t>03.09.2021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86938-A046-49EE-B20B-A4E8A58867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6A671-166F-46D4-A204-237831DC7615}" type="datetimeFigureOut">
              <a:rPr lang="ru-RU" smtClean="0"/>
              <a:pPr/>
              <a:t>03.09.2021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86938-A046-49EE-B20B-A4E8A58867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6A671-166F-46D4-A204-237831DC7615}" type="datetimeFigureOut">
              <a:rPr lang="ru-RU" smtClean="0"/>
              <a:pPr/>
              <a:t>03.09.2021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86938-A046-49EE-B20B-A4E8A58867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6A671-166F-46D4-A204-237831DC7615}" type="datetimeFigureOut">
              <a:rPr lang="ru-RU" smtClean="0"/>
              <a:pPr/>
              <a:t>03.09.2021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86938-A046-49EE-B20B-A4E8A58867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56A671-166F-46D4-A204-237831DC7615}" type="datetimeFigureOut">
              <a:rPr lang="ru-RU" smtClean="0"/>
              <a:pPr/>
              <a:t>03.09.2021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786938-A046-49EE-B20B-A4E8A58867E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23120" y="1714488"/>
            <a:ext cx="7706598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Результаты диагностики профессиональных затруднений педагогов по учебным предметам «история», «обществознание».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r" defTabSz="457200">
              <a:spcBef>
                <a:spcPts val="1000"/>
              </a:spcBef>
              <a:buClr>
                <a:srgbClr val="A53010"/>
              </a:buClr>
              <a:defRPr/>
            </a:pPr>
            <a:endParaRPr lang="ru-RU" b="1" i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r" defTabSz="457200">
              <a:spcBef>
                <a:spcPts val="1000"/>
              </a:spcBef>
              <a:buClr>
                <a:srgbClr val="A53010"/>
              </a:buClr>
              <a:defRPr/>
            </a:pPr>
            <a:endParaRPr lang="ru-RU" b="1" i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r" defTabSz="457200">
              <a:spcBef>
                <a:spcPts val="1000"/>
              </a:spcBef>
              <a:buClr>
                <a:srgbClr val="A53010"/>
              </a:buClr>
              <a:defRPr/>
            </a:pPr>
            <a:endParaRPr lang="ru-RU" b="1" i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r" defTabSz="457200">
              <a:spcBef>
                <a:spcPts val="1000"/>
              </a:spcBef>
              <a:buClr>
                <a:srgbClr val="A53010"/>
              </a:buClr>
              <a:defRPr/>
            </a:pPr>
            <a:endParaRPr lang="ru-RU" b="1" i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r" defTabSz="457200">
              <a:spcBef>
                <a:spcPts val="1000"/>
              </a:spcBef>
              <a:buClr>
                <a:srgbClr val="A53010"/>
              </a:buClr>
              <a:defRPr/>
            </a:pPr>
            <a:r>
              <a:rPr lang="ru-RU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Заместитель начальника  </a:t>
            </a:r>
            <a:r>
              <a:rPr lang="ru-RU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отдела общего  образования </a:t>
            </a:r>
          </a:p>
          <a:p>
            <a:pPr lvl="0" algn="r" defTabSz="457200">
              <a:spcBef>
                <a:spcPts val="1000"/>
              </a:spcBef>
              <a:buClr>
                <a:srgbClr val="A53010"/>
              </a:buClr>
              <a:defRPr/>
            </a:pPr>
            <a:r>
              <a:rPr lang="ru-RU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Чанышева</a:t>
            </a:r>
            <a:r>
              <a:rPr lang="ru-RU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Татьяна Владимировна</a:t>
            </a:r>
            <a:endParaRPr lang="ru-RU" b="1" i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Диаграмма 4"/>
          <p:cNvGraphicFramePr/>
          <p:nvPr/>
        </p:nvGraphicFramePr>
        <p:xfrm>
          <a:off x="571472" y="714356"/>
          <a:ext cx="8467752" cy="58579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 l="32813" t="7639" r="31640" b="4861"/>
          <a:stretch>
            <a:fillRect/>
          </a:stretch>
        </p:blipFill>
        <p:spPr bwMode="auto">
          <a:xfrm>
            <a:off x="2214546" y="928669"/>
            <a:ext cx="4877734" cy="65298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 l="33203" t="7639" r="31640" b="13888"/>
          <a:stretch>
            <a:fillRect/>
          </a:stretch>
        </p:blipFill>
        <p:spPr bwMode="auto">
          <a:xfrm>
            <a:off x="1500166" y="642918"/>
            <a:ext cx="5592114" cy="70212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14400" y="3429000"/>
            <a:ext cx="8229600" cy="79208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1814660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1214422"/>
            <a:ext cx="8229600" cy="642942"/>
          </a:xfrm>
        </p:spPr>
        <p:txBody>
          <a:bodyPr>
            <a:normAutofit fontScale="90000"/>
          </a:bodyPr>
          <a:lstStyle/>
          <a:p>
            <a:pPr algn="l"/>
            <a:r>
              <a:rPr lang="ru-RU" b="1" dirty="0" smtClean="0">
                <a:solidFill>
                  <a:srgbClr val="002060"/>
                </a:solidFill>
                <a:latin typeface="Arial Narrow" pitchFamily="34" charset="0"/>
              </a:rPr>
              <a:t>Цели проведения: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85786" y="1857364"/>
            <a:ext cx="8072494" cy="4525963"/>
          </a:xfrm>
        </p:spPr>
        <p:txBody>
          <a:bodyPr>
            <a:normAutofit fontScale="92500" lnSpcReduction="20000"/>
          </a:bodyPr>
          <a:lstStyle/>
          <a:p>
            <a:pPr marL="0" indent="446088"/>
            <a:r>
              <a:rPr lang="ru-RU" dirty="0" smtClean="0">
                <a:solidFill>
                  <a:srgbClr val="002060"/>
                </a:solidFill>
                <a:latin typeface="Arial Narrow" pitchFamily="34" charset="0"/>
              </a:rPr>
              <a:t>определить уровень компетенции по предметному содержанию для формирования эффективных индивидуальных траекторий непрерывного профессионального образования педагогов, реализующих образовательные программы основного общего и среднего общего образования;</a:t>
            </a:r>
          </a:p>
          <a:p>
            <a:pPr marL="0" indent="446088">
              <a:buNone/>
            </a:pPr>
            <a:r>
              <a:rPr lang="ru-RU" dirty="0" smtClean="0">
                <a:solidFill>
                  <a:srgbClr val="002060"/>
                </a:solidFill>
                <a:latin typeface="Arial Narrow" pitchFamily="34" charset="0"/>
              </a:rPr>
              <a:t> </a:t>
            </a:r>
          </a:p>
          <a:p>
            <a:pPr marL="0" indent="446088"/>
            <a:r>
              <a:rPr lang="ru-RU" dirty="0" smtClean="0">
                <a:solidFill>
                  <a:srgbClr val="002060"/>
                </a:solidFill>
                <a:latin typeface="Arial Narrow" pitchFamily="34" charset="0"/>
              </a:rPr>
              <a:t>определить текущее состояние качества преподавания в образовательных организациях, реализующих образовательные программы основного общего и среднего общего образования.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4348" y="6500810"/>
            <a:ext cx="8229600" cy="35719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sz="2400" dirty="0" smtClean="0">
                <a:solidFill>
                  <a:srgbClr val="002060"/>
                </a:solidFill>
                <a:latin typeface="Arial Narrow" pitchFamily="34" charset="0"/>
              </a:rPr>
              <a:t>Приняли участие 94,4% педагогов.</a:t>
            </a:r>
          </a:p>
          <a:p>
            <a:pPr>
              <a:buNone/>
            </a:pPr>
            <a:endParaRPr lang="ru-RU" dirty="0"/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285720" y="571480"/>
          <a:ext cx="8001056" cy="58579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8" name="Прямая соединительная линия 7"/>
          <p:cNvCxnSpPr/>
          <p:nvPr/>
        </p:nvCxnSpPr>
        <p:spPr>
          <a:xfrm>
            <a:off x="1142976" y="2143116"/>
            <a:ext cx="7286676" cy="1588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8286776" y="1714488"/>
            <a:ext cx="6607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Arial Narrow" pitchFamily="34" charset="0"/>
              </a:rPr>
              <a:t>15,83</a:t>
            </a:r>
            <a:endParaRPr lang="ru-RU" b="1" dirty="0">
              <a:solidFill>
                <a:srgbClr val="C00000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571472" y="714356"/>
          <a:ext cx="8248678" cy="57150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6357959"/>
            <a:ext cx="8229600" cy="50004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>
                <a:solidFill>
                  <a:srgbClr val="002060"/>
                </a:solidFill>
                <a:latin typeface="Arial Narrow" pitchFamily="34" charset="0"/>
              </a:rPr>
              <a:t>Приняли участие 91,7 % педагогов.</a:t>
            </a:r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214282" y="785794"/>
          <a:ext cx="8501122" cy="57150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7" name="Прямая соединительная линия 6"/>
          <p:cNvCxnSpPr/>
          <p:nvPr/>
        </p:nvCxnSpPr>
        <p:spPr>
          <a:xfrm rot="5400000">
            <a:off x="1250133" y="1964521"/>
            <a:ext cx="7143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1285852" y="2000240"/>
            <a:ext cx="7715304" cy="1588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8433549" y="1571612"/>
            <a:ext cx="7104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17,86</a:t>
            </a:r>
            <a:endParaRPr lang="ru-RU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766762" y="785794"/>
          <a:ext cx="8234394" cy="58579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914400" y="6357959"/>
            <a:ext cx="8229600" cy="5000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Приняли участие 88,2 % педагогов.</a:t>
            </a:r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357158" y="857232"/>
          <a:ext cx="8215370" cy="5429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8" name="Прямая соединительная линия 7"/>
          <p:cNvCxnSpPr/>
          <p:nvPr/>
        </p:nvCxnSpPr>
        <p:spPr>
          <a:xfrm>
            <a:off x="1071538" y="2143116"/>
            <a:ext cx="7643866" cy="1588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8358214" y="1714488"/>
            <a:ext cx="5549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Arial Narrow" pitchFamily="34" charset="0"/>
              </a:rPr>
              <a:t>17,2</a:t>
            </a:r>
            <a:endParaRPr lang="ru-RU" b="1" dirty="0">
              <a:solidFill>
                <a:srgbClr val="C00000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/>
        </p:nvGraphicFramePr>
        <p:xfrm>
          <a:off x="657224" y="714356"/>
          <a:ext cx="8486776" cy="60007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142844" y="642918"/>
          <a:ext cx="8501122" cy="55721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Содержимое 2"/>
          <p:cNvSpPr txBox="1">
            <a:spLocks/>
          </p:cNvSpPr>
          <p:nvPr/>
        </p:nvSpPr>
        <p:spPr>
          <a:xfrm>
            <a:off x="914400" y="6357959"/>
            <a:ext cx="8229600" cy="5000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Приняли участие 83,3 % педагогов.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1071538" y="1928802"/>
            <a:ext cx="7786742" cy="1588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8429652" y="1500174"/>
            <a:ext cx="5934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21,5</a:t>
            </a:r>
            <a:endParaRPr lang="ru-RU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2007</TotalTime>
  <Words>203</Words>
  <Application>Microsoft Office PowerPoint</Application>
  <PresentationFormat>Экран (4:3)</PresentationFormat>
  <Paragraphs>38</Paragraphs>
  <Slides>13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8" baseType="lpstr">
      <vt:lpstr>Arial</vt:lpstr>
      <vt:lpstr>Arial Narrow</vt:lpstr>
      <vt:lpstr>Calibri</vt:lpstr>
      <vt:lpstr>Times New Roman</vt:lpstr>
      <vt:lpstr>Тема Office</vt:lpstr>
      <vt:lpstr>Презентация PowerPoint</vt:lpstr>
      <vt:lpstr>Цели проведения: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wadim</dc:creator>
  <cp:lastModifiedBy>Чанышева Т.В.</cp:lastModifiedBy>
  <cp:revision>258</cp:revision>
  <cp:lastPrinted>2017-02-14T12:45:16Z</cp:lastPrinted>
  <dcterms:created xsi:type="dcterms:W3CDTF">2010-11-18T12:08:53Z</dcterms:created>
  <dcterms:modified xsi:type="dcterms:W3CDTF">2021-09-03T06:33:38Z</dcterms:modified>
</cp:coreProperties>
</file>